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209" r:id="rId2"/>
    <p:sldMasterId id="2147484218" r:id="rId3"/>
    <p:sldMasterId id="2147484227" r:id="rId4"/>
  </p:sldMasterIdLst>
  <p:notesMasterIdLst>
    <p:notesMasterId r:id="rId27"/>
  </p:notesMasterIdLst>
  <p:sldIdLst>
    <p:sldId id="361" r:id="rId5"/>
    <p:sldId id="348" r:id="rId6"/>
    <p:sldId id="372" r:id="rId7"/>
    <p:sldId id="359" r:id="rId8"/>
    <p:sldId id="363" r:id="rId9"/>
    <p:sldId id="356" r:id="rId10"/>
    <p:sldId id="364" r:id="rId11"/>
    <p:sldId id="365" r:id="rId12"/>
    <p:sldId id="366" r:id="rId13"/>
    <p:sldId id="367" r:id="rId14"/>
    <p:sldId id="368" r:id="rId15"/>
    <p:sldId id="362" r:id="rId16"/>
    <p:sldId id="369" r:id="rId17"/>
    <p:sldId id="370" r:id="rId18"/>
    <p:sldId id="371" r:id="rId19"/>
    <p:sldId id="373" r:id="rId20"/>
    <p:sldId id="349" r:id="rId21"/>
    <p:sldId id="350" r:id="rId22"/>
    <p:sldId id="351" r:id="rId23"/>
    <p:sldId id="352" r:id="rId24"/>
    <p:sldId id="339" r:id="rId25"/>
    <p:sldId id="3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en Box" initials="B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0432FF"/>
    <a:srgbClr val="009051"/>
    <a:srgbClr val="FFCC66"/>
    <a:srgbClr val="73FB79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90"/>
    <p:restoredTop sz="91879" autoAdjust="0"/>
  </p:normalViewPr>
  <p:slideViewPr>
    <p:cSldViewPr snapToGrid="0" snapToObjects="1">
      <p:cViewPr>
        <p:scale>
          <a:sx n="79" d="100"/>
          <a:sy n="79" d="100"/>
        </p:scale>
        <p:origin x="-88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40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Google%20Drive\mal%20y%20buen%20control\frecuenci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ene\Google%20Drive\mal%20y%20buen%20control\frecuenci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26373736307482"/>
          <c:y val="9.7135828647591488E-2"/>
          <c:w val="0.81471689079033516"/>
          <c:h val="0.6126517990638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Hoja1!$C$6</c:f>
              <c:strCache>
                <c:ptCount val="1"/>
                <c:pt idx="0">
                  <c:v>TRASTORNO
 DE 
PERSONALIDAD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Hoja1!$D$5:$Q$5</c:f>
              <c:strCache>
                <c:ptCount val="14"/>
                <c:pt idx="0">
                  <c:v>P. ESQUIZOIDE</c:v>
                </c:pt>
                <c:pt idx="1">
                  <c:v>P EVITATIVA</c:v>
                </c:pt>
                <c:pt idx="2">
                  <c:v>P. DEPRESIVA</c:v>
                </c:pt>
                <c:pt idx="3">
                  <c:v>P. DEPENDIENTE</c:v>
                </c:pt>
                <c:pt idx="4">
                  <c:v>P. HISTRIÓNICO</c:v>
                </c:pt>
                <c:pt idx="5">
                  <c:v>P. NARCISISTA</c:v>
                </c:pt>
                <c:pt idx="6">
                  <c:v>P. ANTISOCIAL</c:v>
                </c:pt>
                <c:pt idx="7">
                  <c:v>P. AGRESIVA</c:v>
                </c:pt>
                <c:pt idx="8">
                  <c:v>P. COMPULSIVA</c:v>
                </c:pt>
                <c:pt idx="9">
                  <c:v>P. NEGATIVISTA</c:v>
                </c:pt>
                <c:pt idx="10">
                  <c:v>P. AUTODESTRUCTIVA </c:v>
                </c:pt>
                <c:pt idx="11">
                  <c:v>P. ESQUIOTÍPICA</c:v>
                </c:pt>
                <c:pt idx="12">
                  <c:v>P. LÍMITE</c:v>
                </c:pt>
                <c:pt idx="13">
                  <c:v>P. PARANOIDE</c:v>
                </c:pt>
              </c:strCache>
            </c:strRef>
          </c:cat>
          <c:val>
            <c:numRef>
              <c:f>Hoja1!$D$6:$Q$6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  <c:pt idx="4">
                  <c:v>5</c:v>
                </c:pt>
                <c:pt idx="5">
                  <c:v>5</c:v>
                </c:pt>
                <c:pt idx="6">
                  <c:v>20</c:v>
                </c:pt>
                <c:pt idx="7">
                  <c:v>10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3-49B1-9F92-EF0C326A8F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639872"/>
        <c:axId val="187634432"/>
      </c:barChart>
      <c:catAx>
        <c:axId val="186639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7634432"/>
        <c:crosses val="autoZero"/>
        <c:auto val="1"/>
        <c:lblAlgn val="ctr"/>
        <c:lblOffset val="100"/>
        <c:noMultiLvlLbl val="0"/>
      </c:catAx>
      <c:valAx>
        <c:axId val="187634432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8663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50900533984976E-2"/>
          <c:y val="3.9664368807998028E-2"/>
          <c:w val="0.91706059371888859"/>
          <c:h val="0.56842043558251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Hoja2!$B$7</c:f>
              <c:strCache>
                <c:ptCount val="1"/>
                <c:pt idx="0">
                  <c:v>SÍNDROME CLÍNICO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Hoja2!$C$6:$L$6</c:f>
              <c:strCache>
                <c:ptCount val="10"/>
                <c:pt idx="0">
                  <c:v>ANSIEDAD</c:v>
                </c:pt>
                <c:pt idx="1">
                  <c:v>T. SOMATOMORFO </c:v>
                </c:pt>
                <c:pt idx="2">
                  <c:v>T. BIPOLAR</c:v>
                </c:pt>
                <c:pt idx="3">
                  <c:v>T. DISTÍMICO</c:v>
                </c:pt>
                <c:pt idx="4">
                  <c:v>DEPENDENCIA DE ALCOHOL</c:v>
                </c:pt>
                <c:pt idx="5">
                  <c:v>DEPENDENCIA DE SUSTANCIAS</c:v>
                </c:pt>
                <c:pt idx="6">
                  <c:v>T. ESTRÉS POSTRAUMÁTICO</c:v>
                </c:pt>
                <c:pt idx="7">
                  <c:v>T. DEL PENSAMIENTO</c:v>
                </c:pt>
                <c:pt idx="8">
                  <c:v>T. DEPRESIÓN MAYOR</c:v>
                </c:pt>
                <c:pt idx="9">
                  <c:v>T. DELIRANTE</c:v>
                </c:pt>
              </c:strCache>
            </c:strRef>
          </c:cat>
          <c:val>
            <c:numRef>
              <c:f>Hoja2!$C$7:$L$7</c:f>
              <c:numCache>
                <c:formatCode>General</c:formatCode>
                <c:ptCount val="10"/>
                <c:pt idx="0">
                  <c:v>70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  <c:pt idx="4">
                  <c:v>25</c:v>
                </c:pt>
                <c:pt idx="5">
                  <c:v>65</c:v>
                </c:pt>
                <c:pt idx="6">
                  <c:v>5</c:v>
                </c:pt>
                <c:pt idx="7">
                  <c:v>20</c:v>
                </c:pt>
                <c:pt idx="8">
                  <c:v>25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AA-4A84-9FD5-FBFB09DBD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56736"/>
        <c:axId val="2359680"/>
      </c:barChart>
      <c:catAx>
        <c:axId val="235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59680"/>
        <c:crosses val="autoZero"/>
        <c:auto val="1"/>
        <c:lblAlgn val="ctr"/>
        <c:lblOffset val="100"/>
        <c:noMultiLvlLbl val="0"/>
      </c:catAx>
      <c:valAx>
        <c:axId val="235968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35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D1572-5E3D-7048-8BEB-9B0BDD62D299}" type="datetimeFigureOut">
              <a:rPr lang="es-ES"/>
              <a:pPr>
                <a:defRPr/>
              </a:pPr>
              <a:t>19/12/2018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E69613-1685-9A46-9DEA-0A8B52F4E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716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años 80, al principio </a:t>
            </a:r>
            <a:r>
              <a:rPr lang="es-ES" dirty="0" smtClean="0"/>
              <a:t>de la </a:t>
            </a:r>
            <a:r>
              <a:rPr lang="es-ES" dirty="0"/>
              <a:t>pandemia del VIH/SIDA era muy frecuente la enfermedad neurológica en los pacientes con sida.</a:t>
            </a:r>
          </a:p>
          <a:p>
            <a:endParaRPr lang="es-ES" dirty="0"/>
          </a:p>
          <a:p>
            <a:r>
              <a:rPr lang="es-ES" dirty="0" smtClean="0"/>
              <a:t>Con posterioridad </a:t>
            </a:r>
            <a:r>
              <a:rPr lang="es-ES" dirty="0"/>
              <a:t>y en la época del tratamiento </a:t>
            </a:r>
            <a:r>
              <a:rPr lang="es-ES" dirty="0" err="1"/>
              <a:t>antirreroviral</a:t>
            </a:r>
            <a:r>
              <a:rPr lang="es-ES" dirty="0"/>
              <a:t> de gran eficacia prevalece el deterioro </a:t>
            </a:r>
            <a:r>
              <a:rPr lang="es-ES" dirty="0" err="1" smtClean="0"/>
              <a:t>neurocognitivo</a:t>
            </a:r>
            <a:r>
              <a:rPr lang="es-ES" dirty="0" smtClean="0"/>
              <a:t> </a:t>
            </a:r>
            <a:r>
              <a:rPr lang="es-ES" dirty="0"/>
              <a:t>asociados al VIH también como HAND por sus siglas en inglés, la </a:t>
            </a:r>
            <a:r>
              <a:rPr lang="es-ES" dirty="0" err="1"/>
              <a:t>neurotoxicidad</a:t>
            </a:r>
            <a:r>
              <a:rPr lang="es-ES" dirty="0"/>
              <a:t> producida por algunos fármacos antirretrovirales, y los propios trastornos mentales y trastornos </a:t>
            </a:r>
            <a:r>
              <a:rPr lang="es-ES" dirty="0" smtClean="0"/>
              <a:t>de la </a:t>
            </a:r>
            <a:r>
              <a:rPr lang="es-ES" dirty="0"/>
              <a:t>personalidad que padecen algunas personas por </a:t>
            </a:r>
            <a:r>
              <a:rPr lang="es-ES" dirty="0" smtClean="0"/>
              <a:t>VIH.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69613-1685-9A46-9DEA-0A8B52F4E2B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04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Como Psicóloga me han interesado analizar la prevalencia de trastornos </a:t>
            </a:r>
            <a:r>
              <a:rPr lang="es-ES" dirty="0" err="1"/>
              <a:t>neuropsiquiátricos</a:t>
            </a:r>
            <a:r>
              <a:rPr lang="es-ES" dirty="0"/>
              <a:t>  en esta población y su relación con la adherencia al tratamiento.  </a:t>
            </a:r>
          </a:p>
          <a:p>
            <a:endParaRPr lang="es-ES" dirty="0"/>
          </a:p>
          <a:p>
            <a:r>
              <a:rPr lang="es-ES" dirty="0"/>
              <a:t>Los resultados de estos estudios se los voy a presentar brevemente en estas jornadas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69613-1685-9A46-9DEA-0A8B52F4E2B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07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Diferentes </a:t>
            </a:r>
            <a:r>
              <a:rPr lang="es-ES" dirty="0"/>
              <a:t>autores han señalado que la prevalencia de síntomas </a:t>
            </a:r>
            <a:r>
              <a:rPr lang="es-ES" dirty="0" err="1"/>
              <a:t>neuropsiquiátricos</a:t>
            </a:r>
            <a:r>
              <a:rPr lang="es-ES" dirty="0"/>
              <a:t> son más prevalentes en población con VIH comparados con la población general, por ejemplo ……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69613-1685-9A46-9DEA-0A8B52F4E2B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83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7292-DE7C-4506-926F-8B7810CA4D0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4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7292-DE7C-4506-926F-8B7810CA4D0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32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7292-DE7C-4506-926F-8B7810CA4D0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95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17292-DE7C-4506-926F-8B7810CA4D0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0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528C-4BA6-8241-8F92-08162ED0AFA6}" type="datetime2">
              <a:rPr lang="en-US"/>
              <a:pPr>
                <a:defRPr/>
              </a:pPr>
              <a:t>Wednesday, December 19,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59EB-C702-784E-AAD2-D90C886CFA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1286-5C3A-B44E-8661-1B3CB0643343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5D4A-8DD7-9949-92CC-F0EBF21BE6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7E04-4CC9-B04C-9ED2-08D48E524D3D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8BC3-0684-A541-B7F9-28157304E67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0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73" y="428858"/>
            <a:ext cx="8229600" cy="67656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73" y="1524000"/>
            <a:ext cx="8229600" cy="4648200"/>
          </a:xfrm>
        </p:spPr>
        <p:txBody>
          <a:bodyPr/>
          <a:lstStyle>
            <a:lvl1pPr>
              <a:lnSpc>
                <a:spcPct val="100000"/>
              </a:lnSpc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4273" y="6248400"/>
            <a:ext cx="8140615" cy="4572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3950" y="6613525"/>
            <a:ext cx="247650" cy="1682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29EA-7F12-488F-8697-8FDEC0C76927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2D9F9E9-EE4F-4C53-A1D6-6A727206A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CO_HIV_RGB.jpg">
            <a:extLst>
              <a:ext uri="{FF2B5EF4-FFF2-40B4-BE49-F238E27FC236}">
                <a16:creationId xmlns="" xmlns:a16="http://schemas.microsoft.com/office/drawing/2014/main" id="{26B0799B-D642-4C87-BE54-D02651B3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064242" y="5889627"/>
            <a:ext cx="27546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E423A6-F7E5-444C-8472-02A36115DC8B}"/>
              </a:ext>
            </a:extLst>
          </p:cNvPr>
          <p:cNvCxnSpPr/>
          <p:nvPr userDrawn="1"/>
        </p:nvCxnSpPr>
        <p:spPr bwMode="auto">
          <a:xfrm>
            <a:off x="-10718" y="4513263"/>
            <a:ext cx="9160674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8" y="409577"/>
            <a:ext cx="8274617" cy="3248025"/>
          </a:xfrm>
        </p:spPr>
        <p:txBody>
          <a:bodyPr/>
          <a:lstStyle>
            <a:lvl1pPr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FBF3342-BF0C-44F2-985A-F3AF63CAF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A7EB-F9BF-104D-A6B6-05849C3E025F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BFF-2E4A-CA4F-A06E-1BF3D1DE25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A807E86E-ABF6-4875-8D64-797B3829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CO_HIV_RGB.jpg">
            <a:extLst>
              <a:ext uri="{FF2B5EF4-FFF2-40B4-BE49-F238E27FC236}">
                <a16:creationId xmlns="" xmlns:a16="http://schemas.microsoft.com/office/drawing/2014/main" id="{625CD8A4-1B41-4EDA-A02D-F444ADD23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3071" y="5891213"/>
            <a:ext cx="275463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29D764-2FC5-4765-B9B0-88BB3EE3BA1B}"/>
              </a:ext>
            </a:extLst>
          </p:cNvPr>
          <p:cNvCxnSpPr/>
          <p:nvPr userDrawn="1"/>
        </p:nvCxnSpPr>
        <p:spPr bwMode="auto">
          <a:xfrm>
            <a:off x="-10718" y="4511675"/>
            <a:ext cx="9154719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449DC7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2D9F9E9-EE4F-4C53-A1D6-6A727206A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CO_HIV_RGB.jpg">
            <a:extLst>
              <a:ext uri="{FF2B5EF4-FFF2-40B4-BE49-F238E27FC236}">
                <a16:creationId xmlns="" xmlns:a16="http://schemas.microsoft.com/office/drawing/2014/main" id="{26B0799B-D642-4C87-BE54-D02651B3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064242" y="5889627"/>
            <a:ext cx="27546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E423A6-F7E5-444C-8472-02A36115DC8B}"/>
              </a:ext>
            </a:extLst>
          </p:cNvPr>
          <p:cNvCxnSpPr/>
          <p:nvPr userDrawn="1"/>
        </p:nvCxnSpPr>
        <p:spPr bwMode="auto">
          <a:xfrm>
            <a:off x="-10718" y="4513263"/>
            <a:ext cx="9160674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8" y="409577"/>
            <a:ext cx="8274617" cy="3248025"/>
          </a:xfrm>
        </p:spPr>
        <p:txBody>
          <a:bodyPr/>
          <a:lstStyle>
            <a:lvl1pPr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FBF3342-BF0C-44F2-985A-F3AF63CAF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A807E86E-ABF6-4875-8D64-797B3829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CO_HIV_RGB.jpg">
            <a:extLst>
              <a:ext uri="{FF2B5EF4-FFF2-40B4-BE49-F238E27FC236}">
                <a16:creationId xmlns="" xmlns:a16="http://schemas.microsoft.com/office/drawing/2014/main" id="{625CD8A4-1B41-4EDA-A02D-F444ADD23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3071" y="5891213"/>
            <a:ext cx="275463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29D764-2FC5-4765-B9B0-88BB3EE3BA1B}"/>
              </a:ext>
            </a:extLst>
          </p:cNvPr>
          <p:cNvCxnSpPr/>
          <p:nvPr userDrawn="1"/>
        </p:nvCxnSpPr>
        <p:spPr bwMode="auto">
          <a:xfrm>
            <a:off x="-10718" y="4511675"/>
            <a:ext cx="9154719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449DC7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0D959B6-C5BF-4461-A3B9-6A997A4BF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CO_HIV_RGB.jpg">
            <a:extLst>
              <a:ext uri="{FF2B5EF4-FFF2-40B4-BE49-F238E27FC236}">
                <a16:creationId xmlns="" xmlns:a16="http://schemas.microsoft.com/office/drawing/2014/main" id="{5A968745-B9C9-41E8-A355-C7C6770E5C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064242" y="5889627"/>
            <a:ext cx="27546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051F119-359B-40E5-9077-D147278D76A4}"/>
              </a:ext>
            </a:extLst>
          </p:cNvPr>
          <p:cNvCxnSpPr/>
          <p:nvPr userDrawn="1"/>
        </p:nvCxnSpPr>
        <p:spPr bwMode="auto">
          <a:xfrm>
            <a:off x="-10718" y="4513263"/>
            <a:ext cx="9160674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8" y="409577"/>
            <a:ext cx="8274617" cy="3248025"/>
          </a:xfrm>
        </p:spPr>
        <p:txBody>
          <a:bodyPr/>
          <a:lstStyle>
            <a:lvl1pPr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829C-9841-FC43-89C0-588CF6F14DDD}" type="datetime2">
              <a:rPr lang="en-US"/>
              <a:pPr>
                <a:defRPr/>
              </a:pPr>
              <a:t>Wednesday, December 19,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4EFD-6A20-D749-997F-43ECC682DF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1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193764C-EF9F-4FA0-9CD2-0B9695705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7946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510730"/>
            <a:ext cx="3922178" cy="466574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19" y="238128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9" cy="46787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8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A8E0A442-BCED-45D4-955A-DAA093E5CE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CO_HIV_RGB.jpg">
            <a:extLst>
              <a:ext uri="{FF2B5EF4-FFF2-40B4-BE49-F238E27FC236}">
                <a16:creationId xmlns="" xmlns:a16="http://schemas.microsoft.com/office/drawing/2014/main" id="{E9AB4BA9-E1A4-4549-BE2E-43CFA0C25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3071" y="5891213"/>
            <a:ext cx="275463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49AEA68-1E65-4B57-BB87-1DC79C660D82}"/>
              </a:ext>
            </a:extLst>
          </p:cNvPr>
          <p:cNvCxnSpPr/>
          <p:nvPr userDrawn="1"/>
        </p:nvCxnSpPr>
        <p:spPr bwMode="auto">
          <a:xfrm>
            <a:off x="-10718" y="4511675"/>
            <a:ext cx="9154719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5"/>
            <a:ext cx="8462963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rgbClr val="449DC7"/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19" y="1895478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6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0373-C032-1E47-B67A-574A94CB015B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2A98-B856-B24A-B0D5-65DD6E989E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8607-61FB-E744-B92C-93E3FCFF5364}" type="datetime2">
              <a:rPr lang="en-US"/>
              <a:pPr>
                <a:defRPr/>
              </a:pPr>
              <a:t>Wednesday, December 19, 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C842-9007-8A4A-8E05-63D0F7BB05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695D-C748-F445-93F5-ED5D0923DCA3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E57B-DC88-C74F-B4A6-65C7AA3B71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8051-5079-244D-A386-6A1D05003621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60B4-A03A-2C4C-8DE0-F44391856E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2EEC-004C-BC40-B2C4-34AFF89D15A3}" type="datetime2">
              <a:rPr lang="en-US"/>
              <a:pPr>
                <a:defRPr/>
              </a:pPr>
              <a:t>Wednesday, December 19, 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93E0-5407-1D4D-B8A2-B8BBFA078A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4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E219-2378-0040-B7E6-F532BA468B41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D595-14F2-5A4D-B744-5420E9E5781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4DE45-CC9B-E04B-9383-F4F09A61337A}" type="datetime2">
              <a:rPr lang="en-US"/>
              <a:pPr>
                <a:defRPr/>
              </a:pPr>
              <a:t>Wednesday, December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81698D-234B-0048-BAD7-F9163F94F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98" r:id="rId2"/>
    <p:sldLayoutId id="2147484206" r:id="rId3"/>
    <p:sldLayoutId id="2147484199" r:id="rId4"/>
    <p:sldLayoutId id="2147484207" r:id="rId5"/>
    <p:sldLayoutId id="2147484200" r:id="rId6"/>
    <p:sldLayoutId id="2147484201" r:id="rId7"/>
    <p:sldLayoutId id="2147484208" r:id="rId8"/>
    <p:sldLayoutId id="2147484202" r:id="rId9"/>
    <p:sldLayoutId id="2147484203" r:id="rId10"/>
    <p:sldLayoutId id="2147484204" r:id="rId11"/>
    <p:sldLayoutId id="214748423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B026DBC5-8CC7-4599-823D-4AB8A9D1E3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004B389A-458B-46FF-A13A-3A5F90BBA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3673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Wingdings" panose="05000000000000000000" pitchFamily="2" charset="2"/>
        <a:buChar char="§"/>
        <a:defRPr sz="2100">
          <a:solidFill>
            <a:srgbClr val="FEFDDE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950">
          <a:solidFill>
            <a:srgbClr val="FEFDDE"/>
          </a:solidFill>
          <a:latin typeface="+mn-lt"/>
        </a:defRPr>
      </a:lvl2pPr>
      <a:lvl3pPr marL="8572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800">
          <a:solidFill>
            <a:srgbClr val="FEFDDE"/>
          </a:solidFill>
          <a:latin typeface="+mn-lt"/>
        </a:defRPr>
      </a:lvl3pPr>
      <a:lvl4pPr marL="12001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650">
          <a:solidFill>
            <a:srgbClr val="FEFDDE"/>
          </a:solidFill>
          <a:latin typeface="+mn-lt"/>
        </a:defRPr>
      </a:lvl4pPr>
      <a:lvl5pPr marL="15430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500">
          <a:solidFill>
            <a:srgbClr val="FEFDDE"/>
          </a:solidFill>
          <a:latin typeface="+mn-lt"/>
        </a:defRPr>
      </a:lvl5pPr>
      <a:lvl6pPr marL="18859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B026DBC5-8CC7-4599-823D-4AB8A9D1E3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004B389A-458B-46FF-A13A-3A5F90BBA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252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Wingdings" panose="05000000000000000000" pitchFamily="2" charset="2"/>
        <a:buChar char="§"/>
        <a:defRPr sz="2100">
          <a:solidFill>
            <a:srgbClr val="FEFDDE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950">
          <a:solidFill>
            <a:srgbClr val="FEFDDE"/>
          </a:solidFill>
          <a:latin typeface="+mn-lt"/>
        </a:defRPr>
      </a:lvl2pPr>
      <a:lvl3pPr marL="8572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800">
          <a:solidFill>
            <a:srgbClr val="FEFDDE"/>
          </a:solidFill>
          <a:latin typeface="+mn-lt"/>
        </a:defRPr>
      </a:lvl3pPr>
      <a:lvl4pPr marL="12001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650">
          <a:solidFill>
            <a:srgbClr val="FEFDDE"/>
          </a:solidFill>
          <a:latin typeface="+mn-lt"/>
        </a:defRPr>
      </a:lvl4pPr>
      <a:lvl5pPr marL="15430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500">
          <a:solidFill>
            <a:srgbClr val="FEFDDE"/>
          </a:solidFill>
          <a:latin typeface="+mn-lt"/>
        </a:defRPr>
      </a:lvl5pPr>
      <a:lvl6pPr marL="18859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D71E5853-C81C-4CE4-A70A-F153EC204C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F138A935-08FB-4647-98C0-129F7DA5AB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4968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Wingdings" panose="05000000000000000000" pitchFamily="2" charset="2"/>
        <a:buChar char="§"/>
        <a:defRPr sz="2100">
          <a:solidFill>
            <a:srgbClr val="FEFDDE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950">
          <a:solidFill>
            <a:srgbClr val="FEFDDE"/>
          </a:solidFill>
          <a:latin typeface="+mn-lt"/>
        </a:defRPr>
      </a:lvl2pPr>
      <a:lvl3pPr marL="8572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800">
          <a:solidFill>
            <a:srgbClr val="FEFDDE"/>
          </a:solidFill>
          <a:latin typeface="+mn-lt"/>
        </a:defRPr>
      </a:lvl3pPr>
      <a:lvl4pPr marL="12001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650">
          <a:solidFill>
            <a:srgbClr val="FEFDDE"/>
          </a:solidFill>
          <a:latin typeface="+mn-lt"/>
        </a:defRPr>
      </a:lvl4pPr>
      <a:lvl5pPr marL="1543050" indent="-17145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FEFDDE"/>
        </a:buClr>
        <a:buFont typeface="Arial" panose="020B0604020202020204" pitchFamily="34" charset="0"/>
        <a:buChar char="–"/>
        <a:defRPr sz="1500">
          <a:solidFill>
            <a:srgbClr val="FEFDDE"/>
          </a:solidFill>
          <a:latin typeface="+mn-lt"/>
        </a:defRPr>
      </a:lvl5pPr>
      <a:lvl6pPr marL="18859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272631"/>
            <a:ext cx="7848600" cy="1697039"/>
          </a:xfrm>
        </p:spPr>
        <p:txBody>
          <a:bodyPr/>
          <a:lstStyle/>
          <a:p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/>
              <a:t>Trastornos </a:t>
            </a:r>
            <a:r>
              <a:rPr lang="es-ES_tradnl" sz="2000" dirty="0" err="1"/>
              <a:t>neuropsiquiátricos</a:t>
            </a:r>
            <a:r>
              <a:rPr lang="es-ES_tradnl" sz="2000" dirty="0"/>
              <a:t> en el paciente con </a:t>
            </a:r>
            <a:r>
              <a:rPr lang="es-ES_tradnl" sz="2000" dirty="0" err="1"/>
              <a:t>vih</a:t>
            </a:r>
            <a:r>
              <a:rPr lang="es-ES_tradnl" sz="2000" dirty="0">
                <a:solidFill>
                  <a:schemeClr val="tx1"/>
                </a:solidFill>
              </a:rPr>
              <a:t/>
            </a:r>
            <a:br>
              <a:rPr lang="es-ES_tradnl" sz="2000" dirty="0">
                <a:solidFill>
                  <a:schemeClr val="tx1"/>
                </a:solidFill>
              </a:rPr>
            </a:br>
            <a:r>
              <a:rPr lang="es-ES_tradnl" sz="2000" dirty="0"/>
              <a:t> </a:t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endParaRPr lang="es-ES" sz="2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6708913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000" i="1" dirty="0"/>
              <a:t>Irene Portilla </a:t>
            </a:r>
            <a:r>
              <a:rPr lang="es-ES" sz="2000" i="1" dirty="0" err="1"/>
              <a:t>Tamarit</a:t>
            </a:r>
            <a:endParaRPr lang="es-ES" sz="2000" i="1" dirty="0"/>
          </a:p>
          <a:p>
            <a:pPr>
              <a:defRPr/>
            </a:pPr>
            <a:r>
              <a:rPr lang="es-ES" sz="2000" i="1" dirty="0"/>
              <a:t>Grupo de Investigación en Enfermedades Infecciosas </a:t>
            </a:r>
          </a:p>
          <a:p>
            <a:pPr>
              <a:defRPr/>
            </a:pPr>
            <a:r>
              <a:rPr lang="es-ES" sz="1800" dirty="0"/>
              <a:t>ISABIAL</a:t>
            </a:r>
          </a:p>
          <a:p>
            <a:pPr>
              <a:defRPr/>
            </a:pPr>
            <a:r>
              <a:rPr lang="es-ES" sz="1800" dirty="0"/>
              <a:t>Hospital General Universitario de Alicante</a:t>
            </a:r>
          </a:p>
          <a:p>
            <a:pPr>
              <a:defRPr/>
            </a:pPr>
            <a:r>
              <a:rPr lang="es-ES" sz="1800" dirty="0"/>
              <a:t>Departamento Psicología de la Salud. Universidad de Alicante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6" y="593880"/>
            <a:ext cx="3124834" cy="133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:\image_gall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43" y="593880"/>
            <a:ext cx="2482709" cy="132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4640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PROCEDIMIENTO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500" dirty="0"/>
          </a:p>
        </p:txBody>
      </p:sp>
      <p:sp>
        <p:nvSpPr>
          <p:cNvPr id="5" name="4 Rectángulo"/>
          <p:cNvSpPr/>
          <p:nvPr/>
        </p:nvSpPr>
        <p:spPr>
          <a:xfrm>
            <a:off x="395288" y="1841500"/>
            <a:ext cx="8459787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SzPct val="45000"/>
            </a:pPr>
            <a:r>
              <a:rPr lang="es-ES" sz="2000" b="1" dirty="0">
                <a:solidFill>
                  <a:schemeClr val="tx2"/>
                </a:solidFill>
                <a:ea typeface="Verdana" pitchFamily="34" charset="0"/>
                <a:cs typeface="Arial" charset="0"/>
              </a:rPr>
              <a:t>Síndromes Clínicos: </a:t>
            </a:r>
          </a:p>
          <a:p>
            <a:pPr algn="just" hangingPunct="0">
              <a:lnSpc>
                <a:spcPct val="150000"/>
              </a:lnSpc>
              <a:buSzPct val="45000"/>
            </a:pPr>
            <a:r>
              <a:rPr lang="es-ES" sz="2000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Estados relativamente claros o transitorios, que aumentan o disminuyen con el tiempo en función del impacto de situaciones estresantes. Son de tipo reactivo.</a:t>
            </a:r>
          </a:p>
          <a:p>
            <a:pPr algn="just" hangingPunct="0">
              <a:lnSpc>
                <a:spcPct val="150000"/>
              </a:lnSpc>
              <a:buSzPct val="45000"/>
            </a:pPr>
            <a:r>
              <a:rPr lang="es-ES" sz="2000" i="1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Score</a:t>
            </a:r>
            <a:r>
              <a:rPr lang="es-ES" sz="2000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: &gt; 75 síndromes clínicos</a:t>
            </a:r>
          </a:p>
          <a:p>
            <a:pPr algn="just" hangingPunct="0">
              <a:lnSpc>
                <a:spcPct val="150000"/>
              </a:lnSpc>
              <a:buSzPct val="45000"/>
            </a:pPr>
            <a:endParaRPr lang="es-ES" sz="2000" dirty="0">
              <a:solidFill>
                <a:srgbClr val="376092"/>
              </a:solidFill>
              <a:ea typeface="Verdana" pitchFamily="34" charset="0"/>
              <a:cs typeface="Arial" charset="0"/>
            </a:endParaRPr>
          </a:p>
          <a:p>
            <a:pPr algn="just" hangingPunct="0">
              <a:lnSpc>
                <a:spcPct val="150000"/>
              </a:lnSpc>
              <a:buSzPct val="45000"/>
            </a:pPr>
            <a:endParaRPr lang="es-ES" sz="2000" dirty="0">
              <a:solidFill>
                <a:srgbClr val="376092"/>
              </a:solidFill>
              <a:ea typeface="Verdana" pitchFamily="34" charset="0"/>
              <a:cs typeface="Arial" charset="0"/>
            </a:endParaRPr>
          </a:p>
          <a:p>
            <a:pPr algn="just" hangingPunct="0">
              <a:lnSpc>
                <a:spcPct val="150000"/>
              </a:lnSpc>
              <a:buSzPct val="45000"/>
              <a:buFont typeface="Wingdings" pitchFamily="2" charset="2"/>
              <a:buNone/>
            </a:pP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Variables sociodemográficas y clínicas  </a:t>
            </a:r>
          </a:p>
          <a:p>
            <a:pPr algn="just" hangingPunct="0">
              <a:lnSpc>
                <a:spcPct val="150000"/>
              </a:lnSpc>
              <a:buSzPct val="45000"/>
              <a:buFont typeface="Wingdings" pitchFamily="2" charset="2"/>
              <a:buNone/>
            </a:pP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asociadas al VIH</a:t>
            </a:r>
          </a:p>
          <a:p>
            <a:pPr algn="just" hangingPunct="0">
              <a:lnSpc>
                <a:spcPct val="150000"/>
              </a:lnSpc>
              <a:buSzPct val="45000"/>
            </a:pPr>
            <a:endParaRPr lang="es-ES" sz="2000" dirty="0">
              <a:solidFill>
                <a:srgbClr val="376092"/>
              </a:solidFill>
              <a:ea typeface="Verdana" pitchFamily="34" charset="0"/>
              <a:cs typeface="Arial" charset="0"/>
            </a:endParaRPr>
          </a:p>
          <a:p>
            <a:pPr algn="just" hangingPunct="0">
              <a:lnSpc>
                <a:spcPct val="150000"/>
              </a:lnSpc>
              <a:buSzPct val="45000"/>
            </a:pPr>
            <a:endParaRPr lang="es-ES" sz="800" dirty="0">
              <a:solidFill>
                <a:srgbClr val="376092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19462" name="8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038" y="4170363"/>
            <a:ext cx="40179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270669" y="4672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MÉTODO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70669" y="698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RESULTADOS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7589130" cy="357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914400" y="3768552"/>
            <a:ext cx="6527800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31026" y="5131378"/>
            <a:ext cx="6527800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931026" y="4661521"/>
            <a:ext cx="4171326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10 Rectángulo"/>
          <p:cNvSpPr>
            <a:spLocks noChangeArrowheads="1"/>
          </p:cNvSpPr>
          <p:nvPr/>
        </p:nvSpPr>
        <p:spPr bwMode="auto">
          <a:xfrm>
            <a:off x="914400" y="4440944"/>
            <a:ext cx="4171326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82688"/>
            <a:ext cx="585195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692275" y="2693988"/>
            <a:ext cx="3621088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743001" y="3558282"/>
            <a:ext cx="3621087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743001" y="3846314"/>
            <a:ext cx="3621087" cy="215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47813" y="5142483"/>
            <a:ext cx="3621087" cy="28788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619250" y="5826124"/>
            <a:ext cx="3621088" cy="18030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92906" y="6519905"/>
            <a:ext cx="212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I. Portilla, SEISIDA 2017</a:t>
            </a: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142875" y="342952"/>
            <a:ext cx="8839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Paciente con infección por VIH con mal control de la infección</a:t>
            </a:r>
            <a: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619250" y="2409652"/>
            <a:ext cx="5662699" cy="0"/>
          </a:xfrm>
          <a:prstGeom prst="line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589378" y="6554888"/>
            <a:ext cx="5662699" cy="0"/>
          </a:xfrm>
          <a:prstGeom prst="line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289452"/>
              </p:ext>
            </p:extLst>
          </p:nvPr>
        </p:nvGraphicFramePr>
        <p:xfrm>
          <a:off x="217055" y="1413782"/>
          <a:ext cx="8709895" cy="461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8267366" y="3507133"/>
            <a:ext cx="533734" cy="125006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749800" y="3256176"/>
            <a:ext cx="482600" cy="151258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0106" y="1340768"/>
            <a:ext cx="187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53735"/>
                </a:solidFill>
              </a:rPr>
              <a:t> OBJETIVO 1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80106" y="221804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Trastornos de personalidad en pacientes con infección por VIH con mal control de la infección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97296" y="1706998"/>
            <a:ext cx="3374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 56% de los pacientes tenía al menos un trastorno de personalidad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6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8618"/>
              </p:ext>
            </p:extLst>
          </p:nvPr>
        </p:nvGraphicFramePr>
        <p:xfrm>
          <a:off x="180106" y="2172304"/>
          <a:ext cx="8839200" cy="416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896091" y="2847372"/>
            <a:ext cx="520861" cy="196769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893687" y="2847372"/>
            <a:ext cx="495275" cy="196769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0106" y="1340768"/>
            <a:ext cx="187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53735"/>
                </a:solidFill>
              </a:rPr>
              <a:t> OBJETIVO 1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80106" y="221804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Síndromes clínicos en pacientes con infección por VIH con mal control de la infección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97296" y="1706998"/>
            <a:ext cx="3374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6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El 90% de los pacientes tenía al menos un síndrome clínico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7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5853" y="2763799"/>
            <a:ext cx="8153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2000" dirty="0">
                <a:ea typeface="Verdana" pitchFamily="34" charset="0"/>
                <a:cs typeface="Arial" charset="0"/>
              </a:rPr>
              <a:t>Comparar la presencia de trastornos de personalidad y síndromes clínicos de pacientes con infección por VIH con mal control de la infección frente a los que tienen buen control.</a:t>
            </a:r>
            <a:endParaRPr lang="es-ES" sz="2000" dirty="0">
              <a:cs typeface="Arial" charset="0"/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295853" y="1178558"/>
            <a:ext cx="187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953735"/>
                </a:solidFill>
              </a:rPr>
              <a:t> OBJETIVO 2</a:t>
            </a:r>
          </a:p>
        </p:txBody>
      </p:sp>
    </p:spTree>
    <p:extLst>
      <p:ext uri="{BB962C8B-B14F-4D97-AF65-F5344CB8AC3E}">
        <p14:creationId xmlns:p14="http://schemas.microsoft.com/office/powerpoint/2010/main" val="15754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Rectángulo"/>
          <p:cNvSpPr/>
          <p:nvPr/>
        </p:nvSpPr>
        <p:spPr>
          <a:xfrm>
            <a:off x="295730" y="856985"/>
            <a:ext cx="8751888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>PACIENTES CON BUEN CONTROL DE LA </a:t>
            </a:r>
            <a:r>
              <a:rPr lang="es-ES" sz="2000" b="1" i="1" kern="0" dirty="0" smtClean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>INFECCIÓN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i="1" kern="0" dirty="0" smtClean="0">
              <a:solidFill>
                <a:schemeClr val="tx2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i="1" kern="0" dirty="0">
              <a:solidFill>
                <a:schemeClr val="tx2"/>
              </a:solidFill>
              <a:latin typeface="Trebuchet MS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i="1" kern="0" dirty="0">
              <a:solidFill>
                <a:schemeClr val="tx2"/>
              </a:solidFill>
              <a:latin typeface="Trebuchet MS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>Criterios de Inclusión: </a:t>
            </a:r>
            <a:r>
              <a:rPr lang="es-ES" b="1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/>
            </a:r>
            <a:br>
              <a:rPr lang="es-ES" b="1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</a:br>
            <a:r>
              <a:rPr lang="es-ES" sz="2000" kern="0" dirty="0">
                <a:latin typeface="+mj-lt"/>
                <a:ea typeface="+mj-ea"/>
                <a:cs typeface="+mj-cs"/>
              </a:rPr>
              <a:t>- Adultos ≥ 18 años con infección por VIH </a:t>
            </a:r>
            <a:br>
              <a:rPr lang="es-ES" sz="2000" kern="0" dirty="0">
                <a:latin typeface="+mj-lt"/>
                <a:ea typeface="+mj-ea"/>
                <a:cs typeface="+mj-cs"/>
              </a:rPr>
            </a:br>
            <a:r>
              <a:rPr lang="es-ES" sz="2000" kern="0" dirty="0">
                <a:latin typeface="+mj-lt"/>
                <a:ea typeface="+mj-ea"/>
                <a:cs typeface="+mj-cs"/>
              </a:rPr>
              <a:t>- CVP-VIH &lt;50 copias/ml ARN viral durante el último año </a:t>
            </a:r>
            <a: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/>
            </a:r>
            <a:b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</a:br>
            <a:endParaRPr lang="es-ES" kern="0" dirty="0" smtClean="0">
              <a:solidFill>
                <a:schemeClr val="tx2"/>
              </a:solidFill>
              <a:latin typeface="Trebuchet MS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 dirty="0">
              <a:solidFill>
                <a:schemeClr val="tx2"/>
              </a:solidFill>
              <a:latin typeface="Trebuchet MS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/>
            </a:r>
            <a:b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</a:br>
            <a:r>
              <a:rPr lang="es-ES" sz="2000" b="1" i="1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>Criterios de Exclusión:</a:t>
            </a:r>
            <a: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  <a:t/>
            </a:r>
            <a:br>
              <a:rPr lang="es-ES" kern="0" dirty="0">
                <a:solidFill>
                  <a:schemeClr val="tx2"/>
                </a:solidFill>
                <a:latin typeface="Trebuchet MS"/>
                <a:ea typeface="+mj-ea"/>
                <a:cs typeface="+mj-cs"/>
              </a:rPr>
            </a:br>
            <a:r>
              <a:rPr lang="es-ES" sz="2000" kern="0" dirty="0">
                <a:latin typeface="+mj-lt"/>
                <a:ea typeface="+mj-ea"/>
                <a:cs typeface="+mj-cs"/>
              </a:rPr>
              <a:t>- Mala adhesión al TAR (toma </a:t>
            </a:r>
            <a:r>
              <a:rPr lang="es-ES" sz="2000" kern="0" dirty="0" err="1">
                <a:latin typeface="+mj-lt"/>
                <a:ea typeface="+mj-ea"/>
                <a:cs typeface="+mj-cs"/>
              </a:rPr>
              <a:t>autoreferida</a:t>
            </a:r>
            <a:r>
              <a:rPr lang="es-ES" sz="2000" kern="0" dirty="0">
                <a:latin typeface="+mj-lt"/>
                <a:ea typeface="+mj-ea"/>
                <a:cs typeface="+mj-cs"/>
              </a:rPr>
              <a:t> de &lt; 95% de las dosis previstas en los últimos 15 días)</a:t>
            </a:r>
            <a:br>
              <a:rPr lang="es-ES" sz="2000" kern="0" dirty="0">
                <a:latin typeface="+mj-lt"/>
                <a:ea typeface="+mj-ea"/>
                <a:cs typeface="+mj-cs"/>
              </a:rPr>
            </a:br>
            <a:r>
              <a:rPr lang="es-ES" sz="2000" kern="0" dirty="0">
                <a:latin typeface="+mj-lt"/>
                <a:ea typeface="+mj-ea"/>
                <a:cs typeface="+mj-cs"/>
              </a:rPr>
              <a:t>- Consumo de sustancias: etilismo &gt;30 gr/día  o consumo de drogas duras activo </a:t>
            </a:r>
          </a:p>
        </p:txBody>
      </p:sp>
    </p:spTree>
    <p:extLst>
      <p:ext uri="{BB962C8B-B14F-4D97-AF65-F5344CB8AC3E}">
        <p14:creationId xmlns:p14="http://schemas.microsoft.com/office/powerpoint/2010/main" val="20114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49171"/>
            <a:ext cx="86741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00491"/>
            <a:ext cx="86741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Comparación pacientes con mal control de la infección frente a pacientes con buen control</a:t>
            </a:r>
            <a: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290945" y="3659887"/>
            <a:ext cx="828612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90945" y="4718374"/>
            <a:ext cx="828612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90944" y="4984381"/>
            <a:ext cx="828612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90945" y="6256229"/>
            <a:ext cx="828612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79512" y="4335249"/>
            <a:ext cx="7920038" cy="18656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7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0862"/>
            <a:ext cx="8867279" cy="494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15988" y="1125538"/>
            <a:ext cx="740092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574675" y="5069944"/>
            <a:ext cx="7920038" cy="74623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3" y="3429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Trastornos de personalidad en pacientes con VIH con mal control de la infección</a:t>
            </a:r>
            <a: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468313" y="3826142"/>
            <a:ext cx="812704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68313" y="6441269"/>
            <a:ext cx="8127047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2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0" y="2204864"/>
            <a:ext cx="8834643" cy="43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915988" y="1125538"/>
            <a:ext cx="740092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395288" y="4219575"/>
            <a:ext cx="8277225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95288" y="4876800"/>
            <a:ext cx="8277225" cy="6397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77825" y="5700613"/>
            <a:ext cx="8277225" cy="32067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68313" y="3429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Síndromes clínicos en pacientes con VIH con mal control de la infección</a:t>
            </a:r>
            <a: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377825" y="4033961"/>
            <a:ext cx="848354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99258" y="6347670"/>
            <a:ext cx="857957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Trastornos </a:t>
            </a:r>
            <a:r>
              <a:rPr lang="es-ES_tradnl" sz="2800" dirty="0" err="1"/>
              <a:t>neuropsiquiátricos</a:t>
            </a:r>
            <a:r>
              <a:rPr lang="es-ES_tradnl" sz="2800" dirty="0"/>
              <a:t> asociados al VIH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z="2000" dirty="0"/>
          </a:p>
          <a:p>
            <a:endParaRPr lang="es-ES_tradnl" sz="2000" dirty="0" smtClean="0"/>
          </a:p>
          <a:p>
            <a:endParaRPr lang="es-ES_tradnl" sz="2000" dirty="0"/>
          </a:p>
          <a:p>
            <a:r>
              <a:rPr lang="es-ES_tradnl" sz="2000" dirty="0"/>
              <a:t>Deterioro neurocognitivo asociado al VIH </a:t>
            </a:r>
          </a:p>
          <a:p>
            <a:pPr marL="0" indent="0">
              <a:buNone/>
            </a:pPr>
            <a:endParaRPr lang="es-ES_tradnl" sz="2000" dirty="0"/>
          </a:p>
          <a:p>
            <a:r>
              <a:rPr lang="es-ES_tradnl" sz="2000" dirty="0" err="1"/>
              <a:t>Neurotoxicidad</a:t>
            </a:r>
            <a:r>
              <a:rPr lang="es-ES_tradnl" sz="2000" dirty="0"/>
              <a:t> por fármacos antirretrovirales</a:t>
            </a:r>
          </a:p>
          <a:p>
            <a:endParaRPr lang="es-ES_tradnl" sz="2000" dirty="0"/>
          </a:p>
          <a:p>
            <a:r>
              <a:rPr lang="es-ES_tradnl" sz="2000" dirty="0"/>
              <a:t>Trastornos mentales y trastornos de la personalidad</a:t>
            </a:r>
          </a:p>
          <a:p>
            <a:pPr mar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8019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605" y="1765047"/>
            <a:ext cx="4040660" cy="44640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latin typeface="+mj-lt"/>
              </a:rPr>
              <a:t>Trastornos de personalidad más prevalentes: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0432FF"/>
                </a:solidFill>
                <a:latin typeface="+mj-lt"/>
              </a:rPr>
              <a:t>T. Antisocial (20%)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0432FF"/>
                </a:solidFill>
                <a:latin typeface="+mj-lt"/>
              </a:rPr>
              <a:t>T. agresivo (10%)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0432FF"/>
                </a:solidFill>
                <a:latin typeface="+mj-lt"/>
              </a:rPr>
              <a:t>T. Paranoide (15%)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 err="1">
                <a:solidFill>
                  <a:srgbClr val="0432FF"/>
                </a:solidFill>
                <a:latin typeface="+mj-lt"/>
              </a:rPr>
              <a:t>Evitativa</a:t>
            </a:r>
            <a:r>
              <a:rPr lang="es-ES" sz="2000" b="1" dirty="0">
                <a:solidFill>
                  <a:srgbClr val="0432FF"/>
                </a:solidFill>
                <a:latin typeface="+mj-lt"/>
              </a:rPr>
              <a:t> (10%)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dirty="0">
                <a:solidFill>
                  <a:srgbClr val="0432FF"/>
                </a:solidFill>
                <a:latin typeface="+mj-lt"/>
              </a:rPr>
              <a:t>Depresiva (10%)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800" b="1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latin typeface="+mj-lt"/>
              </a:rPr>
              <a:t>Síndromes clínicos más prevalentes: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Ansiedad  (70%)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Bipolar (15%)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Trastorno </a:t>
            </a:r>
            <a:r>
              <a:rPr lang="es-ES" sz="2100" b="1" dirty="0" err="1">
                <a:solidFill>
                  <a:srgbClr val="0432FF"/>
                </a:solidFill>
                <a:latin typeface="+mj-lt"/>
              </a:rPr>
              <a:t>distímico</a:t>
            </a:r>
            <a:r>
              <a:rPr lang="es-ES" sz="2100" b="1" dirty="0">
                <a:solidFill>
                  <a:srgbClr val="0432FF"/>
                </a:solidFill>
                <a:latin typeface="+mj-lt"/>
              </a:rPr>
              <a:t> (15%)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Dependencia de alcohol y sustancias (65%)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Trastorno grave del pensamiento (20%)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b="1" dirty="0">
                <a:solidFill>
                  <a:srgbClr val="0432FF"/>
                </a:solidFill>
                <a:latin typeface="+mj-lt"/>
              </a:rPr>
              <a:t>T Delirante (20%)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915988" y="1125538"/>
            <a:ext cx="740092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69594"/>
              </p:ext>
            </p:extLst>
          </p:nvPr>
        </p:nvGraphicFramePr>
        <p:xfrm>
          <a:off x="457200" y="1587868"/>
          <a:ext cx="38314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MAL</a:t>
                      </a:r>
                      <a:r>
                        <a:rPr lang="es-ES" baseline="0" dirty="0"/>
                        <a:t> CONTROL </a:t>
                      </a:r>
                      <a:endParaRPr lang="es-E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8313" y="3429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Trastornos de personalidad y síndromes clínicos en pacientes con infección por VIH con mal control de la infección</a:t>
            </a:r>
            <a: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s-ES_tradnl" alt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577556" y="1587868"/>
            <a:ext cx="4040660" cy="44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/>
              <a:t>Trastornos de personalidad más prevalentes: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>
                <a:solidFill>
                  <a:srgbClr val="0432FF"/>
                </a:solidFill>
                <a:latin typeface="+mj-lt"/>
              </a:rPr>
              <a:t>Narcisista (25%)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>
                <a:solidFill>
                  <a:srgbClr val="0432FF"/>
                </a:solidFill>
                <a:latin typeface="+mj-lt"/>
              </a:rPr>
              <a:t>Compulsiva (36.9%)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8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/>
              <a:t>Síndromes clínicos más prevalentes: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>
                <a:solidFill>
                  <a:srgbClr val="0432FF"/>
                </a:solidFill>
                <a:latin typeface="+mj-lt"/>
              </a:rPr>
              <a:t>Ansiedad  (20.2%)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 smtClean="0">
                <a:solidFill>
                  <a:srgbClr val="0432FF"/>
                </a:solidFill>
                <a:latin typeface="+mj-lt"/>
              </a:rPr>
              <a:t>Bipolar </a:t>
            </a:r>
            <a:r>
              <a:rPr lang="es-ES" sz="1700" b="1" dirty="0">
                <a:solidFill>
                  <a:srgbClr val="0432FF"/>
                </a:solidFill>
                <a:latin typeface="+mj-lt"/>
              </a:rPr>
              <a:t>(10.7%)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>
                <a:solidFill>
                  <a:srgbClr val="0432FF"/>
                </a:solidFill>
                <a:latin typeface="+mj-lt"/>
              </a:rPr>
              <a:t>Dependencia de sustancias (8,3%)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700" b="1" dirty="0">
                <a:solidFill>
                  <a:srgbClr val="0432FF"/>
                </a:solidFill>
                <a:latin typeface="+mj-lt"/>
              </a:rPr>
              <a:t>Trastorno grave del pensamiento (4,8%)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65619"/>
              </p:ext>
            </p:extLst>
          </p:nvPr>
        </p:nvGraphicFramePr>
        <p:xfrm>
          <a:off x="4649029" y="1579627"/>
          <a:ext cx="38314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BUEN</a:t>
                      </a:r>
                      <a:r>
                        <a:rPr lang="es-ES" baseline="0" dirty="0"/>
                        <a:t> CONTROL</a:t>
                      </a:r>
                      <a:endParaRPr lang="es-E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Conclusiones</a:t>
            </a:r>
            <a:endParaRPr lang="es-ES_tradnl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403250" y="1973524"/>
            <a:ext cx="8229600" cy="4570251"/>
          </a:xfrm>
        </p:spPr>
        <p:txBody>
          <a:bodyPr/>
          <a:lstStyle/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" sz="1800" dirty="0"/>
              <a:t>La prevalencia tanto de trastornos de personalidad como de síndromes clínicos  es muy elevada en los pacientes que presentan mal control de la </a:t>
            </a:r>
            <a:r>
              <a:rPr lang="es-ES" sz="1800" dirty="0" smtClean="0"/>
              <a:t>infección.</a:t>
            </a:r>
            <a:endParaRPr lang="es-ES" sz="1800" dirty="0"/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es-ES" sz="1800" dirty="0" smtClean="0"/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es-ES" sz="1800" dirty="0"/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es-ES" sz="1800" dirty="0"/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" sz="1800" dirty="0"/>
              <a:t>La prevalencia de trastornos de la personalidad y síndromes clínicos es muy superior a la que presentan aquellos con buen control de la infección, con diferencias estadísticamente significativas</a:t>
            </a:r>
          </a:p>
          <a:p>
            <a:pPr algn="just"/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7379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idx="1"/>
          </p:nvPr>
        </p:nvSpPr>
        <p:spPr>
          <a:xfrm>
            <a:off x="439780" y="1105422"/>
            <a:ext cx="8229600" cy="4570251"/>
          </a:xfrm>
        </p:spPr>
        <p:txBody>
          <a:bodyPr/>
          <a:lstStyle/>
          <a:p>
            <a:pPr algn="just">
              <a:buFont typeface="Calibri" pitchFamily="34" charset="0"/>
              <a:buAutoNum type="arabicPeriod" startAt="3"/>
            </a:pPr>
            <a:r>
              <a:rPr lang="es-ES" dirty="0">
                <a:latin typeface="Calibri" pitchFamily="34" charset="0"/>
              </a:rPr>
              <a:t> Debemos prestar asistencia psicológica a las personas con infección por VIH que presentan algunos de los siguientes trastornos:</a:t>
            </a:r>
          </a:p>
          <a:p>
            <a:pPr algn="just"/>
            <a:endParaRPr lang="es-ES" dirty="0">
              <a:latin typeface="Calibri" pitchFamily="34" charset="0"/>
            </a:endParaRPr>
          </a:p>
          <a:p>
            <a:pPr marL="1095375" lvl="2" algn="just">
              <a:lnSpc>
                <a:spcPct val="150000"/>
              </a:lnSpc>
            </a:pPr>
            <a:r>
              <a:rPr lang="es-ES" sz="2400" dirty="0">
                <a:latin typeface="Calibri" pitchFamily="34" charset="0"/>
              </a:rPr>
              <a:t>Trastorno de Personalidad Antisocial</a:t>
            </a:r>
          </a:p>
          <a:p>
            <a:pPr marL="1095375" lvl="2" algn="just">
              <a:lnSpc>
                <a:spcPct val="150000"/>
              </a:lnSpc>
            </a:pPr>
            <a:r>
              <a:rPr lang="es-ES" sz="2400" dirty="0">
                <a:latin typeface="Calibri" pitchFamily="34" charset="0"/>
              </a:rPr>
              <a:t>Trastorno de Personalidad Paranoide</a:t>
            </a:r>
          </a:p>
          <a:p>
            <a:pPr marL="1095375" lvl="2" algn="just">
              <a:lnSpc>
                <a:spcPct val="150000"/>
              </a:lnSpc>
            </a:pPr>
            <a:r>
              <a:rPr lang="es-ES" sz="2400" dirty="0">
                <a:latin typeface="Calibri" pitchFamily="34" charset="0"/>
              </a:rPr>
              <a:t>Ansiedad </a:t>
            </a:r>
            <a:r>
              <a:rPr lang="es-E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1095375" lvl="2" algn="just">
              <a:lnSpc>
                <a:spcPct val="150000"/>
              </a:lnSpc>
            </a:pPr>
            <a:r>
              <a:rPr lang="es-ES" sz="2400" dirty="0">
                <a:latin typeface="Calibri" pitchFamily="34" charset="0"/>
              </a:rPr>
              <a:t>Dependencia de Sustancias</a:t>
            </a:r>
          </a:p>
          <a:p>
            <a:pPr algn="just"/>
            <a:endParaRPr lang="es-ES" b="1" dirty="0">
              <a:solidFill>
                <a:srgbClr val="E46C0A"/>
              </a:solidFill>
            </a:endParaRPr>
          </a:p>
          <a:p>
            <a:pPr marL="0" indent="0" algn="just">
              <a:buNone/>
            </a:pPr>
            <a:r>
              <a:rPr lang="es-ES" b="1" dirty="0">
                <a:solidFill>
                  <a:srgbClr val="953735"/>
                </a:solidFill>
              </a:rPr>
              <a:t>De esta manera podremos prevenir la falta de adherencia al tratamiento y a las visitas</a:t>
            </a:r>
          </a:p>
          <a:p>
            <a:pPr algn="just"/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1299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/>
              <a:t>Trastornos </a:t>
            </a:r>
            <a:r>
              <a:rPr lang="es-ES_tradnl" sz="2800" dirty="0" err="1"/>
              <a:t>neuropsiquiátricos</a:t>
            </a:r>
            <a:r>
              <a:rPr lang="es-ES_tradnl" sz="2800" dirty="0"/>
              <a:t> asociados al VIH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pPr marL="0" indent="0">
              <a:buNone/>
            </a:pPr>
            <a:endParaRPr lang="es-ES_tradnl" sz="2000" dirty="0"/>
          </a:p>
          <a:p>
            <a:r>
              <a:rPr lang="es-ES_tradnl" sz="2000" dirty="0"/>
              <a:t>Deterioro neurocognitivo asociado al VIH </a:t>
            </a:r>
          </a:p>
          <a:p>
            <a:pPr marL="0" indent="0">
              <a:buNone/>
            </a:pPr>
            <a:endParaRPr lang="es-ES_tradnl" sz="2000" dirty="0"/>
          </a:p>
          <a:p>
            <a:r>
              <a:rPr lang="es-ES_tradnl" sz="2000" dirty="0" err="1"/>
              <a:t>Neurotoxicidad</a:t>
            </a:r>
            <a:r>
              <a:rPr lang="es-ES_tradnl" sz="2000" dirty="0"/>
              <a:t> por fármacos antirretrovirales</a:t>
            </a:r>
          </a:p>
          <a:p>
            <a:pPr marL="0" indent="0">
              <a:buNone/>
            </a:pPr>
            <a:endParaRPr lang="es-ES_tradnl" sz="2000" dirty="0"/>
          </a:p>
          <a:p>
            <a:r>
              <a:rPr lang="es-ES_tradnl" sz="2000" b="1" dirty="0"/>
              <a:t>Trastornos mentales y trastornos de la </a:t>
            </a:r>
            <a:r>
              <a:rPr lang="es-ES_tradnl" sz="2000" b="1" dirty="0" smtClean="0"/>
              <a:t>personalidad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47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9" y="2046725"/>
            <a:ext cx="8222999" cy="37524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9506" y="641427"/>
            <a:ext cx="7939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spc="-100" dirty="0">
                <a:solidFill>
                  <a:schemeClr val="tx2"/>
                </a:solidFill>
                <a:latin typeface="+mj-lt"/>
              </a:rPr>
              <a:t>Elevada clínica psiquiátrica y de SNC en población VIH en relación con población general</a:t>
            </a:r>
          </a:p>
        </p:txBody>
      </p:sp>
    </p:spTree>
    <p:extLst>
      <p:ext uri="{BB962C8B-B14F-4D97-AF65-F5344CB8AC3E}">
        <p14:creationId xmlns:p14="http://schemas.microsoft.com/office/powerpoint/2010/main" val="14590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565988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/>
              <a:t>Relación entre los trastornos mentales y la adherencia al 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640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DiMatteo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(2000): los pacientes con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depresión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tienen una probabilidad tres veces mayor de presentar una mala adherencia al TAR. </a:t>
            </a:r>
            <a:r>
              <a:rPr lang="en-US" sz="1200" dirty="0" err="1"/>
              <a:t>DiMatteo</a:t>
            </a:r>
            <a:r>
              <a:rPr lang="en-US" sz="1200" dirty="0"/>
              <a:t> et al. JAMA 2000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Sherr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(2011):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trastornos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relacionan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adherencia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 TAR. </a:t>
            </a:r>
            <a:r>
              <a:rPr lang="en-US" sz="1200" dirty="0" err="1"/>
              <a:t>Sherr</a:t>
            </a:r>
            <a:r>
              <a:rPr lang="en-US" sz="1200" dirty="0"/>
              <a:t> et al. </a:t>
            </a:r>
            <a:r>
              <a:rPr lang="en-US" sz="1200" dirty="0" err="1"/>
              <a:t>Psychol</a:t>
            </a:r>
            <a:r>
              <a:rPr lang="en-US" sz="1200" dirty="0"/>
              <a:t> Health Med 2011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Latkin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(2007): el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tóxicos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disminuye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adherencia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 TAR.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Además, el consumo de sustancias se relaciona con mantener relaciones sexuales de riesgo.</a:t>
            </a:r>
            <a:r>
              <a:rPr lang="en-US" sz="1400" dirty="0"/>
              <a:t> </a:t>
            </a:r>
            <a:r>
              <a:rPr lang="en-US" sz="1200" dirty="0" err="1"/>
              <a:t>Latkin</a:t>
            </a:r>
            <a:r>
              <a:rPr lang="en-US" sz="1200" dirty="0"/>
              <a:t> et al. </a:t>
            </a:r>
            <a:r>
              <a:rPr lang="es-ES" sz="1200" dirty="0">
                <a:latin typeface="+mj-lt"/>
              </a:rPr>
              <a:t>AJPM 2007</a:t>
            </a:r>
            <a:endParaRPr lang="es-ES" sz="1200" dirty="0">
              <a:latin typeface="+mj-lt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6692906" y="6519905"/>
            <a:ext cx="2128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I. Portilla, SEISIDA 2017</a:t>
            </a:r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6405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buFont typeface="Arial" charset="0"/>
              <a:buNone/>
            </a:pPr>
            <a:endParaRPr lang="es-ES" sz="28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endParaRPr lang="es-ES" sz="1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endParaRPr lang="es-ES" sz="8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s-ES" sz="2000" dirty="0">
                <a:latin typeface="Arial" charset="0"/>
                <a:ea typeface="Verdana" pitchFamily="34" charset="0"/>
                <a:cs typeface="Arial" charset="0"/>
              </a:rPr>
              <a:t>Analizar la presencia de trastornos de personalidad y síndromes clínicos en pacientes con infección por VIH con mal control de la infección.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s-ES" sz="800" dirty="0"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s-ES" sz="800" dirty="0"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s-ES" sz="800" dirty="0"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s-ES" sz="2000" dirty="0">
                <a:latin typeface="Arial" charset="0"/>
                <a:ea typeface="Verdana" pitchFamily="34" charset="0"/>
                <a:cs typeface="Arial" charset="0"/>
              </a:rPr>
              <a:t>Comparar la presencia de trastornos de personalidad y síndromes clínicos de pacientes con infección por VIH con mal control de la infección frente a los que tienen buen control.</a:t>
            </a:r>
            <a:endParaRPr lang="es-ES" sz="2000" dirty="0">
              <a:latin typeface="Arial" charset="0"/>
              <a:cs typeface="Arial" charset="0"/>
            </a:endParaRPr>
          </a:p>
          <a:p>
            <a:pPr marL="609600" indent="-609600" eaLnBrk="1" hangingPunct="1"/>
            <a:endParaRPr lang="es-ES" sz="1500" dirty="0">
              <a:latin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4988" y="7076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OBJETIVOS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6405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DISEÑO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Estudio observacional transversal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1900" dirty="0"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700" dirty="0"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CRITERIOS DE INCLUSIÓN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Pacientes con infección VIH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Edad </a:t>
            </a:r>
            <a:r>
              <a:rPr lang="es-ES" sz="1900" dirty="0" smtClean="0">
                <a:latin typeface="Arial" charset="0"/>
                <a:ea typeface="Verdana" pitchFamily="34" charset="0"/>
                <a:cs typeface="Arial" charset="0"/>
              </a:rPr>
              <a:t>≥ </a:t>
            </a: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18 años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Firma del consentimiento informado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1900" dirty="0">
                <a:latin typeface="Arial" charset="0"/>
                <a:ea typeface="Verdana" pitchFamily="34" charset="0"/>
                <a:cs typeface="Arial" charset="0"/>
              </a:rPr>
              <a:t>Mal control de la infección definido por alguna de la siguientes situaciones: </a:t>
            </a:r>
          </a:p>
          <a:p>
            <a:pPr marL="1379538" lvl="2" indent="-457200" algn="just" eaLnBrk="1" hangingPunct="1">
              <a:lnSpc>
                <a:spcPct val="90000"/>
              </a:lnSpc>
            </a:pP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fracaso virológico (2 CV-VIH &gt; 50 </a:t>
            </a:r>
            <a:r>
              <a:rPr lang="es-ES" sz="1500" dirty="0" err="1">
                <a:latin typeface="Arial" charset="0"/>
                <a:ea typeface="Verdana" pitchFamily="34" charset="0"/>
                <a:cs typeface="Arial" charset="0"/>
              </a:rPr>
              <a:t>cop</a:t>
            </a: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/</a:t>
            </a:r>
            <a:r>
              <a:rPr lang="es-ES" sz="1500" dirty="0" err="1">
                <a:latin typeface="Arial" charset="0"/>
                <a:ea typeface="Verdana" pitchFamily="34" charset="0"/>
                <a:cs typeface="Arial" charset="0"/>
              </a:rPr>
              <a:t>mL</a:t>
            </a: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 consecutivas)</a:t>
            </a:r>
          </a:p>
          <a:p>
            <a:pPr marL="1379538" lvl="2" indent="-457200" algn="just" eaLnBrk="1" hangingPunct="1">
              <a:lnSpc>
                <a:spcPct val="90000"/>
              </a:lnSpc>
            </a:pP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escasa frecuentación a las visitas (≥ 2 visitas perdidas a la Unidad en el último año)</a:t>
            </a:r>
          </a:p>
          <a:p>
            <a:pPr marL="1379538" lvl="2" indent="-457200" algn="just" eaLnBrk="1" hangingPunct="1">
              <a:lnSpc>
                <a:spcPct val="90000"/>
              </a:lnSpc>
            </a:pP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toma irregular del TAR (≥10 olvidos del TAR en el último mes)</a:t>
            </a:r>
          </a:p>
          <a:p>
            <a:pPr marL="1379538" lvl="2" indent="-457200" algn="just" eaLnBrk="1" hangingPunct="1">
              <a:lnSpc>
                <a:spcPct val="90000"/>
              </a:lnSpc>
            </a:pPr>
            <a:r>
              <a:rPr lang="es-ES" sz="1500" dirty="0">
                <a:latin typeface="Arial" charset="0"/>
                <a:ea typeface="Verdana" pitchFamily="34" charset="0"/>
                <a:cs typeface="Arial" charset="0"/>
              </a:rPr>
              <a:t>abandono de TAR (abandono del TAR más de una semana seguida)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sz="1500" dirty="0">
              <a:solidFill>
                <a:srgbClr val="376092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None/>
            </a:pPr>
            <a:endParaRPr lang="es-ES" sz="1900" dirty="0">
              <a:solidFill>
                <a:srgbClr val="376092"/>
              </a:solidFill>
              <a:latin typeface="Verdana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s-ES" sz="1400" dirty="0"/>
          </a:p>
        </p:txBody>
      </p:sp>
      <p:sp>
        <p:nvSpPr>
          <p:cNvPr id="6" name="Rectángulo 5"/>
          <p:cNvSpPr/>
          <p:nvPr/>
        </p:nvSpPr>
        <p:spPr>
          <a:xfrm>
            <a:off x="534988" y="7076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MÉTODO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11 Rectángulo"/>
          <p:cNvSpPr>
            <a:spLocks noChangeArrowheads="1"/>
          </p:cNvSpPr>
          <p:nvPr/>
        </p:nvSpPr>
        <p:spPr bwMode="auto">
          <a:xfrm>
            <a:off x="279758" y="1022225"/>
            <a:ext cx="3648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just">
              <a:buFont typeface="Arial" charset="0"/>
              <a:buNone/>
            </a:pPr>
            <a:r>
              <a:rPr lang="es-ES" sz="2000" b="1" dirty="0">
                <a:solidFill>
                  <a:schemeClr val="tx2"/>
                </a:solidFill>
                <a:ea typeface="Verdana" pitchFamily="34" charset="0"/>
                <a:cs typeface="Arial" charset="0"/>
              </a:rPr>
              <a:t>SELECCIÓN</a:t>
            </a:r>
            <a:r>
              <a:rPr lang="es-ES" b="1" dirty="0">
                <a:solidFill>
                  <a:schemeClr val="tx2"/>
                </a:solidFill>
                <a:ea typeface="Verdana" pitchFamily="34" charset="0"/>
                <a:cs typeface="Arial" charset="0"/>
              </a:rPr>
              <a:t> </a:t>
            </a:r>
            <a:r>
              <a:rPr lang="es-ES" sz="2000" b="1" dirty="0">
                <a:solidFill>
                  <a:schemeClr val="tx2"/>
                </a:solidFill>
                <a:ea typeface="Verdana" pitchFamily="34" charset="0"/>
                <a:cs typeface="Arial" charset="0"/>
              </a:rPr>
              <a:t>DE PACIENTES</a:t>
            </a:r>
            <a:endParaRPr lang="es-ES" b="1" dirty="0">
              <a:solidFill>
                <a:schemeClr val="tx2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14" name="2 Título"/>
          <p:cNvSpPr txBox="1">
            <a:spLocks/>
          </p:cNvSpPr>
          <p:nvPr/>
        </p:nvSpPr>
        <p:spPr bwMode="auto">
          <a:xfrm>
            <a:off x="139700" y="1522413"/>
            <a:ext cx="895032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dirty="0">
                <a:solidFill>
                  <a:schemeClr val="tx2"/>
                </a:solidFill>
              </a:rPr>
              <a:t>¿Dónde? </a:t>
            </a:r>
            <a:r>
              <a:rPr lang="es-ES" sz="1600" dirty="0">
                <a:solidFill>
                  <a:schemeClr val="tx2"/>
                </a:solidFill>
              </a:rPr>
              <a:t>  </a:t>
            </a:r>
            <a:r>
              <a:rPr lang="es-ES" sz="1600" dirty="0"/>
              <a:t>Hospital de Día de la UEI del HGUA </a:t>
            </a:r>
            <a:br>
              <a:rPr lang="es-ES" sz="1600" dirty="0"/>
            </a:br>
            <a:r>
              <a:rPr lang="es-ES" sz="1800" dirty="0">
                <a:solidFill>
                  <a:schemeClr val="tx2"/>
                </a:solidFill>
              </a:rPr>
              <a:t>¿Cuándo? </a:t>
            </a:r>
            <a:r>
              <a:rPr lang="es-ES" sz="1600" dirty="0"/>
              <a:t>Durante los meses de septiembre de 2015 y febrero de 2016 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>
                <a:solidFill>
                  <a:schemeClr val="tx2"/>
                </a:solidFill>
              </a:rPr>
              <a:t>¿A quién? </a:t>
            </a:r>
            <a:r>
              <a:rPr lang="es-ES" sz="1600" dirty="0"/>
              <a:t>Pacientes que acudían a la Unidad y cumplían criterios del estudio 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>
                <a:solidFill>
                  <a:schemeClr val="tx2"/>
                </a:solidFill>
              </a:rPr>
              <a:t>¿Cómo? </a:t>
            </a:r>
            <a:r>
              <a:rPr lang="es-ES" sz="1800" dirty="0">
                <a:solidFill>
                  <a:srgbClr val="C00000"/>
                </a:solidFill>
              </a:rPr>
              <a:t/>
            </a:r>
            <a:br>
              <a:rPr lang="es-ES" sz="1800" dirty="0">
                <a:solidFill>
                  <a:srgbClr val="C00000"/>
                </a:solidFill>
              </a:rPr>
            </a:br>
            <a:r>
              <a:rPr lang="es-ES" sz="1800" dirty="0">
                <a:solidFill>
                  <a:srgbClr val="C00000"/>
                </a:solidFill>
              </a:rPr>
              <a:t/>
            </a:r>
            <a:br>
              <a:rPr lang="es-ES" sz="1800" dirty="0">
                <a:solidFill>
                  <a:srgbClr val="C00000"/>
                </a:solidFill>
              </a:rPr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> </a:t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/>
              <a:t/>
            </a:r>
            <a:br>
              <a:rPr lang="es-ES" sz="1800" dirty="0"/>
            </a:br>
            <a:endParaRPr lang="es-ES" sz="1800" dirty="0"/>
          </a:p>
          <a:p>
            <a:pPr algn="l">
              <a:defRPr/>
            </a:pPr>
            <a:endParaRPr lang="es-ES" sz="1800" dirty="0"/>
          </a:p>
        </p:txBody>
      </p:sp>
      <p:sp>
        <p:nvSpPr>
          <p:cNvPr id="50" name="6 CuadroTexto"/>
          <p:cNvSpPr txBox="1">
            <a:spLocks noChangeArrowheads="1"/>
          </p:cNvSpPr>
          <p:nvPr/>
        </p:nvSpPr>
        <p:spPr bwMode="auto">
          <a:xfrm>
            <a:off x="1547813" y="5356225"/>
            <a:ext cx="5472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Rellenaron el Cuestionario 20 pacientes</a:t>
            </a:r>
          </a:p>
        </p:txBody>
      </p:sp>
      <p:sp>
        <p:nvSpPr>
          <p:cNvPr id="51" name="14 Flecha doblada"/>
          <p:cNvSpPr/>
          <p:nvPr/>
        </p:nvSpPr>
        <p:spPr>
          <a:xfrm flipV="1">
            <a:off x="395288" y="3465513"/>
            <a:ext cx="266700" cy="531812"/>
          </a:xfrm>
          <a:prstGeom prst="bentArrow">
            <a:avLst/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15 CuadroTexto"/>
          <p:cNvSpPr txBox="1"/>
          <p:nvPr/>
        </p:nvSpPr>
        <p:spPr>
          <a:xfrm>
            <a:off x="755650" y="3576638"/>
            <a:ext cx="1512888" cy="646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¿Cumple los criterios?</a:t>
            </a:r>
          </a:p>
        </p:txBody>
      </p:sp>
      <p:sp>
        <p:nvSpPr>
          <p:cNvPr id="53" name="16 CuadroTexto"/>
          <p:cNvSpPr txBox="1"/>
          <p:nvPr/>
        </p:nvSpPr>
        <p:spPr>
          <a:xfrm>
            <a:off x="2165350" y="3714750"/>
            <a:ext cx="79216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SÍ</a:t>
            </a:r>
          </a:p>
        </p:txBody>
      </p:sp>
      <p:sp>
        <p:nvSpPr>
          <p:cNvPr id="54" name="17 Flecha derecha"/>
          <p:cNvSpPr/>
          <p:nvPr/>
        </p:nvSpPr>
        <p:spPr>
          <a:xfrm flipV="1">
            <a:off x="2773363" y="3817938"/>
            <a:ext cx="360362" cy="161925"/>
          </a:xfrm>
          <a:prstGeom prst="rightArrow">
            <a:avLst/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18 CuadroTexto"/>
          <p:cNvSpPr txBox="1"/>
          <p:nvPr/>
        </p:nvSpPr>
        <p:spPr>
          <a:xfrm>
            <a:off x="3278188" y="3216275"/>
            <a:ext cx="3455987" cy="1200150"/>
          </a:xfrm>
          <a:prstGeom prst="rect">
            <a:avLst/>
          </a:prstGeom>
          <a:solidFill>
            <a:srgbClr val="EFF785"/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sng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explica el estudio.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Estudio voluntario, confidencial y anónimo. Serían informados de los resultados</a:t>
            </a:r>
          </a:p>
        </p:txBody>
      </p:sp>
      <p:sp>
        <p:nvSpPr>
          <p:cNvPr id="56" name="19 Flecha derecha"/>
          <p:cNvSpPr/>
          <p:nvPr/>
        </p:nvSpPr>
        <p:spPr>
          <a:xfrm flipV="1">
            <a:off x="6948488" y="3778250"/>
            <a:ext cx="360362" cy="161925"/>
          </a:xfrm>
          <a:prstGeom prst="rightArrow">
            <a:avLst/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20 CuadroTexto"/>
          <p:cNvSpPr txBox="1"/>
          <p:nvPr/>
        </p:nvSpPr>
        <p:spPr>
          <a:xfrm>
            <a:off x="7454900" y="3495675"/>
            <a:ext cx="1511300" cy="6461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¿Quiere participar?</a:t>
            </a:r>
          </a:p>
        </p:txBody>
      </p:sp>
      <p:sp>
        <p:nvSpPr>
          <p:cNvPr id="58" name="21 Flecha doblada"/>
          <p:cNvSpPr/>
          <p:nvPr/>
        </p:nvSpPr>
        <p:spPr>
          <a:xfrm flipH="1" flipV="1">
            <a:off x="1187450" y="4297363"/>
            <a:ext cx="7269163" cy="430212"/>
          </a:xfrm>
          <a:prstGeom prst="bentArrow">
            <a:avLst>
              <a:gd name="adj1" fmla="val 25000"/>
              <a:gd name="adj2" fmla="val 21234"/>
              <a:gd name="adj3" fmla="val 25000"/>
              <a:gd name="adj4" fmla="val 43750"/>
            </a:avLst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22 CuadroTexto"/>
          <p:cNvSpPr txBox="1"/>
          <p:nvPr/>
        </p:nvSpPr>
        <p:spPr>
          <a:xfrm>
            <a:off x="395288" y="4348956"/>
            <a:ext cx="7921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 b="1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SÍ</a:t>
            </a:r>
          </a:p>
        </p:txBody>
      </p:sp>
      <p:sp>
        <p:nvSpPr>
          <p:cNvPr id="60" name="23 CuadroTexto"/>
          <p:cNvSpPr txBox="1"/>
          <p:nvPr/>
        </p:nvSpPr>
        <p:spPr>
          <a:xfrm>
            <a:off x="184150" y="5353050"/>
            <a:ext cx="1535113" cy="369888"/>
          </a:xfrm>
          <a:prstGeom prst="rect">
            <a:avLst/>
          </a:prstGeom>
          <a:solidFill>
            <a:srgbClr val="EFF785"/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Firma el CI</a:t>
            </a:r>
          </a:p>
        </p:txBody>
      </p:sp>
      <p:sp>
        <p:nvSpPr>
          <p:cNvPr id="61" name="24 Flecha abajo"/>
          <p:cNvSpPr/>
          <p:nvPr/>
        </p:nvSpPr>
        <p:spPr>
          <a:xfrm>
            <a:off x="687388" y="4708525"/>
            <a:ext cx="207962" cy="476250"/>
          </a:xfrm>
          <a:prstGeom prst="downArrow">
            <a:avLst/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25 CuadroTexto"/>
          <p:cNvSpPr txBox="1"/>
          <p:nvPr/>
        </p:nvSpPr>
        <p:spPr>
          <a:xfrm>
            <a:off x="179388" y="2784475"/>
            <a:ext cx="2381250" cy="646113"/>
          </a:xfrm>
          <a:prstGeom prst="rect">
            <a:avLst/>
          </a:prstGeom>
          <a:solidFill>
            <a:srgbClr val="EFF785"/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acude a consulta. </a:t>
            </a:r>
          </a:p>
        </p:txBody>
      </p:sp>
      <p:sp>
        <p:nvSpPr>
          <p:cNvPr id="63" name="26 Flecha derecha"/>
          <p:cNvSpPr/>
          <p:nvPr/>
        </p:nvSpPr>
        <p:spPr>
          <a:xfrm flipV="1">
            <a:off x="1908175" y="5456238"/>
            <a:ext cx="360363" cy="161925"/>
          </a:xfrm>
          <a:prstGeom prst="rightArrow">
            <a:avLst/>
          </a:prstGeom>
          <a:solidFill>
            <a:srgbClr val="4F81BD"/>
          </a:solidFill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27 CuadroTexto"/>
          <p:cNvSpPr txBox="1"/>
          <p:nvPr/>
        </p:nvSpPr>
        <p:spPr>
          <a:xfrm>
            <a:off x="2660650" y="4994275"/>
            <a:ext cx="2659063" cy="647700"/>
          </a:xfrm>
          <a:prstGeom prst="rect">
            <a:avLst/>
          </a:prstGeom>
          <a:solidFill>
            <a:srgbClr val="EFF785"/>
          </a:solidFill>
          <a:ln>
            <a:solidFill>
              <a:srgbClr val="1F497D"/>
            </a:solidFill>
          </a:ln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Pase del MCMI-III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Revisión de HC</a:t>
            </a:r>
          </a:p>
        </p:txBody>
      </p:sp>
      <p:sp>
        <p:nvSpPr>
          <p:cNvPr id="65" name="28 CuadroTexto"/>
          <p:cNvSpPr txBox="1"/>
          <p:nvPr/>
        </p:nvSpPr>
        <p:spPr>
          <a:xfrm>
            <a:off x="7218363" y="2570163"/>
            <a:ext cx="1747837" cy="64611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Se le ofreció a 36 pacientes </a:t>
            </a:r>
          </a:p>
        </p:txBody>
      </p:sp>
      <p:sp>
        <p:nvSpPr>
          <p:cNvPr id="66" name="30 CuadroTexto"/>
          <p:cNvSpPr txBox="1"/>
          <p:nvPr/>
        </p:nvSpPr>
        <p:spPr>
          <a:xfrm>
            <a:off x="139700" y="5808663"/>
            <a:ext cx="2994025" cy="3683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Firmaron el CI 26 pacientes</a:t>
            </a:r>
          </a:p>
        </p:txBody>
      </p:sp>
      <p:sp>
        <p:nvSpPr>
          <p:cNvPr id="67" name="31 CuadroTexto"/>
          <p:cNvSpPr txBox="1"/>
          <p:nvPr/>
        </p:nvSpPr>
        <p:spPr>
          <a:xfrm>
            <a:off x="5435600" y="5081588"/>
            <a:ext cx="1649413" cy="64633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Participaron 20 pacientes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270669" y="4672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MÉTODO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4640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PROCEDIMIENTO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500" dirty="0"/>
          </a:p>
        </p:txBody>
      </p:sp>
      <p:sp>
        <p:nvSpPr>
          <p:cNvPr id="5" name="4 Rectángulo"/>
          <p:cNvSpPr/>
          <p:nvPr/>
        </p:nvSpPr>
        <p:spPr>
          <a:xfrm>
            <a:off x="395288" y="1841500"/>
            <a:ext cx="8459787" cy="3019425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SzPct val="45000"/>
            </a:pP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Inventario Clínico </a:t>
            </a:r>
            <a:r>
              <a:rPr lang="es-ES" sz="2000" u="sng" dirty="0" err="1">
                <a:solidFill>
                  <a:srgbClr val="376092"/>
                </a:solidFill>
                <a:ea typeface="Verdana" pitchFamily="34" charset="0"/>
                <a:cs typeface="Arial" charset="0"/>
              </a:rPr>
              <a:t>Multiaxial</a:t>
            </a: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 de </a:t>
            </a:r>
            <a:r>
              <a:rPr lang="es-ES" sz="2000" u="sng" dirty="0" err="1">
                <a:solidFill>
                  <a:srgbClr val="376092"/>
                </a:solidFill>
                <a:ea typeface="Verdana" pitchFamily="34" charset="0"/>
                <a:cs typeface="Arial" charset="0"/>
              </a:rPr>
              <a:t>Millon</a:t>
            </a: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 [MCMI-III] (</a:t>
            </a:r>
            <a:r>
              <a:rPr lang="es-ES" sz="2000" u="sng" dirty="0" err="1">
                <a:solidFill>
                  <a:srgbClr val="376092"/>
                </a:solidFill>
                <a:ea typeface="Verdana" pitchFamily="34" charset="0"/>
                <a:cs typeface="Arial" charset="0"/>
              </a:rPr>
              <a:t>Millon</a:t>
            </a: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, Davis y </a:t>
            </a:r>
            <a:r>
              <a:rPr lang="es-ES" sz="2000" u="sng" dirty="0" err="1">
                <a:solidFill>
                  <a:srgbClr val="376092"/>
                </a:solidFill>
                <a:ea typeface="Verdana" pitchFamily="34" charset="0"/>
                <a:cs typeface="Arial" charset="0"/>
              </a:rPr>
              <a:t>Millon</a:t>
            </a:r>
            <a:r>
              <a:rPr lang="es-ES" sz="2000" u="sng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, 1997): </a:t>
            </a:r>
          </a:p>
          <a:p>
            <a:pPr hangingPunct="0">
              <a:lnSpc>
                <a:spcPct val="150000"/>
              </a:lnSpc>
              <a:buSzPct val="45000"/>
            </a:pPr>
            <a:r>
              <a:rPr lang="es-ES" sz="2000" b="1" dirty="0">
                <a:solidFill>
                  <a:schemeClr val="tx2"/>
                </a:solidFill>
                <a:ea typeface="Verdana" pitchFamily="34" charset="0"/>
                <a:cs typeface="Arial" charset="0"/>
              </a:rPr>
              <a:t>Patrones de personalidad: </a:t>
            </a:r>
          </a:p>
          <a:p>
            <a:pPr algn="just" hangingPunct="0">
              <a:lnSpc>
                <a:spcPct val="150000"/>
              </a:lnSpc>
              <a:buSzPct val="45000"/>
            </a:pPr>
            <a:r>
              <a:rPr lang="es-ES" sz="2000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Características muy marcadas y generalizadas de funcionamiento, que perpetúan y agravan las dificultades cotidianas.</a:t>
            </a:r>
          </a:p>
          <a:p>
            <a:pPr algn="just" hangingPunct="0">
              <a:lnSpc>
                <a:spcPct val="150000"/>
              </a:lnSpc>
              <a:buSzPct val="45000"/>
            </a:pPr>
            <a:r>
              <a:rPr lang="es-ES" sz="2000" i="1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Score: </a:t>
            </a:r>
            <a:r>
              <a:rPr lang="es-ES" sz="2000" dirty="0">
                <a:solidFill>
                  <a:srgbClr val="376092"/>
                </a:solidFill>
                <a:ea typeface="Verdana" pitchFamily="34" charset="0"/>
                <a:cs typeface="Arial" charset="0"/>
              </a:rPr>
              <a:t>&gt; 75 trastornos de personalidad</a:t>
            </a:r>
          </a:p>
          <a:p>
            <a:pPr algn="just" hangingPunct="0">
              <a:lnSpc>
                <a:spcPct val="150000"/>
              </a:lnSpc>
              <a:buSzPct val="45000"/>
            </a:pPr>
            <a:endParaRPr lang="es-ES" sz="800" dirty="0">
              <a:solidFill>
                <a:srgbClr val="376092"/>
              </a:solidFill>
              <a:ea typeface="Verdana" pitchFamily="34" charset="0"/>
              <a:cs typeface="Arial" charset="0"/>
            </a:endParaRPr>
          </a:p>
        </p:txBody>
      </p:sp>
      <p:pic>
        <p:nvPicPr>
          <p:cNvPr id="19462" name="8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038" y="4170363"/>
            <a:ext cx="401796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8"/>
          <p:cNvSpPr/>
          <p:nvPr/>
        </p:nvSpPr>
        <p:spPr>
          <a:xfrm>
            <a:off x="270669" y="4672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spc="-100" dirty="0">
                <a:solidFill>
                  <a:srgbClr val="C00000"/>
                </a:solidFill>
                <a:latin typeface="Arial"/>
              </a:rPr>
              <a:t>MÉTODO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15316</TotalTime>
  <Words>1037</Words>
  <Application>Microsoft Office PowerPoint</Application>
  <PresentationFormat>Presentación en pantalla (4:3)</PresentationFormat>
  <Paragraphs>171</Paragraphs>
  <Slides>22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Claridad</vt:lpstr>
      <vt:lpstr>Custom Design</vt:lpstr>
      <vt:lpstr>2_Custom Design</vt:lpstr>
      <vt:lpstr>6_Custom Design</vt:lpstr>
      <vt:lpstr>         Trastornos neuropsiquiátricos en el paciente con vih       </vt:lpstr>
      <vt:lpstr>Trastornos neuropsiquiátricos asociados al VIH</vt:lpstr>
      <vt:lpstr>Trastornos neuropsiquiátricos asociados al VIH</vt:lpstr>
      <vt:lpstr>Presentación de PowerPoint</vt:lpstr>
      <vt:lpstr>Relación entre los trastornos mentales y la adherencia al 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Paciente con infección por VIH con mal control de la infección </vt:lpstr>
      <vt:lpstr>Presentación de PowerPoint</vt:lpstr>
      <vt:lpstr>Presentación de PowerPoint</vt:lpstr>
      <vt:lpstr>Presentación de PowerPoint</vt:lpstr>
      <vt:lpstr>Presentación de PowerPoint</vt:lpstr>
      <vt:lpstr>Comparación pacientes con mal control de la infección frente a pacientes con buen control </vt:lpstr>
      <vt:lpstr>Trastornos de personalidad en pacientes con VIH con mal control de la infección </vt:lpstr>
      <vt:lpstr>Síndromes clínicos en pacientes con VIH con mal control de la infección </vt:lpstr>
      <vt:lpstr>Trastornos de personalidad y síndromes clínicos en pacientes con infección por VIH con mal control de la infección </vt:lpstr>
      <vt:lpstr>Conclusiones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</dc:title>
  <dc:creator>Joaquin Portilla Sogorb</dc:creator>
  <cp:lastModifiedBy>CARLES BLASCO PERIS</cp:lastModifiedBy>
  <cp:revision>655</cp:revision>
  <dcterms:created xsi:type="dcterms:W3CDTF">2012-03-04T15:39:49Z</dcterms:created>
  <dcterms:modified xsi:type="dcterms:W3CDTF">2018-12-19T15:12:38Z</dcterms:modified>
</cp:coreProperties>
</file>