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A04E84-481F-48DE-9713-4AA36503FD1A}">
  <a:tblStyle styleId="{1BA04E84-481F-48DE-9713-4AA36503FD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890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315" name="Google Shape;315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044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411" name="Google Shape;411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755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449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434" name="Google Shape;434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9138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31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48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0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75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25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81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334" name="Google Shape;334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1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345" name="Google Shape;345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169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0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89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70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393" name="Google Shape;393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995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sp>
        <p:nvSpPr>
          <p:cNvPr id="402" name="Google Shape;402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25/05/2022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448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">
  <p:cSld name="1_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ctrTitle"/>
          </p:nvPr>
        </p:nvSpPr>
        <p:spPr>
          <a:xfrm>
            <a:off x="7999414" y="1051551"/>
            <a:ext cx="3565500" cy="2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"/>
          <p:cNvSpPr>
            <a:spLocks noGrp="1"/>
          </p:cNvSpPr>
          <p:nvPr>
            <p:ph type="pic" idx="2"/>
          </p:nvPr>
        </p:nvSpPr>
        <p:spPr>
          <a:xfrm>
            <a:off x="0" y="0"/>
            <a:ext cx="7452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999413" y="445272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31" name="Google Shape;131;p2"/>
          <p:cNvGrpSpPr/>
          <p:nvPr/>
        </p:nvGrpSpPr>
        <p:grpSpPr>
          <a:xfrm rot="5400000">
            <a:off x="10835622" y="5500843"/>
            <a:ext cx="828239" cy="827163"/>
            <a:chOff x="10462655" y="1408306"/>
            <a:chExt cx="828239" cy="827163"/>
          </a:xfrm>
        </p:grpSpPr>
        <p:sp>
          <p:nvSpPr>
            <p:cNvPr id="132" name="Google Shape;132;p2"/>
            <p:cNvSpPr/>
            <p:nvPr/>
          </p:nvSpPr>
          <p:spPr>
            <a:xfrm rot="8100000">
              <a:off x="10608754" y="1507728"/>
              <a:ext cx="538391" cy="629592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  <a:effectLst>
              <a:innerShdw blurRad="101600" dist="50800" dir="7320000">
                <a:srgbClr val="59EFC0">
                  <a:alpha val="2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8100000">
              <a:off x="10614089" y="1424612"/>
              <a:ext cx="269832" cy="540088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12700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7999413" y="3568700"/>
            <a:ext cx="35655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Resumen">
  <p:cSld name="12_Resume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550863" y="4508500"/>
            <a:ext cx="45006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7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7" name="Google Shape;247;p11"/>
          <p:cNvSpPr txBox="1">
            <a:spLocks noGrp="1"/>
          </p:cNvSpPr>
          <p:nvPr>
            <p:ph type="body" idx="1"/>
          </p:nvPr>
        </p:nvSpPr>
        <p:spPr>
          <a:xfrm>
            <a:off x="5262411" y="4508500"/>
            <a:ext cx="62214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1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1225773" y="385222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ierre">
  <p:cSld name="13_Cierr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ctrTitle"/>
          </p:nvPr>
        </p:nvSpPr>
        <p:spPr>
          <a:xfrm>
            <a:off x="550863" y="549275"/>
            <a:ext cx="5437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2"/>
          <p:cNvSpPr txBox="1">
            <a:spLocks noGrp="1"/>
          </p:cNvSpPr>
          <p:nvPr>
            <p:ph type="subTitle" idx="1"/>
          </p:nvPr>
        </p:nvSpPr>
        <p:spPr>
          <a:xfrm>
            <a:off x="550863" y="3827610"/>
            <a:ext cx="5437200" cy="2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2"/>
          <p:cNvSpPr>
            <a:spLocks noGrp="1"/>
          </p:cNvSpPr>
          <p:nvPr>
            <p:ph type="pic" idx="2"/>
          </p:nvPr>
        </p:nvSpPr>
        <p:spPr>
          <a:xfrm>
            <a:off x="6556248" y="548640"/>
            <a:ext cx="5084100" cy="288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6" name="Google Shape;256;p12"/>
          <p:cNvSpPr>
            <a:spLocks noGrp="1"/>
          </p:cNvSpPr>
          <p:nvPr>
            <p:ph type="pic" idx="3"/>
          </p:nvPr>
        </p:nvSpPr>
        <p:spPr>
          <a:xfrm>
            <a:off x="6556248" y="3429000"/>
            <a:ext cx="5084100" cy="288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grpSp>
        <p:nvGrpSpPr>
          <p:cNvPr id="257" name="Google Shape;257;p12"/>
          <p:cNvGrpSpPr/>
          <p:nvPr/>
        </p:nvGrpSpPr>
        <p:grpSpPr>
          <a:xfrm>
            <a:off x="11030092" y="-213729"/>
            <a:ext cx="1709752" cy="1706769"/>
            <a:chOff x="11030092" y="-213729"/>
            <a:chExt cx="1709752" cy="1706769"/>
          </a:xfrm>
        </p:grpSpPr>
        <p:sp>
          <p:nvSpPr>
            <p:cNvPr id="258" name="Google Shape;258;p12"/>
            <p:cNvSpPr/>
            <p:nvPr/>
          </p:nvSpPr>
          <p:spPr>
            <a:xfrm rot="-2700000">
              <a:off x="11161420" y="125060"/>
              <a:ext cx="1342421" cy="927500"/>
            </a:xfrm>
            <a:custGeom>
              <a:avLst/>
              <a:gdLst/>
              <a:ahLst/>
              <a:cxnLst/>
              <a:rect l="l" t="t" r="r" b="b"/>
              <a:pathLst>
                <a:path w="1341675" h="926985" extrusionOk="0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innerShdw blurRad="254000" dist="50800" dir="5400000">
                <a:srgbClr val="90F4D4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 rot="2700000">
              <a:off x="11798445" y="994116"/>
              <a:ext cx="106915" cy="4666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innerShdw blurRad="63500" dist="2540000">
                <a:srgbClr val="90F4D4">
                  <a:alpha val="2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 rot="-2700000">
              <a:off x="11228686" y="129232"/>
              <a:ext cx="1338199" cy="1043501"/>
            </a:xfrm>
            <a:custGeom>
              <a:avLst/>
              <a:gdLst/>
              <a:ahLst/>
              <a:cxnLst/>
              <a:rect l="l" t="t" r="r" b="b"/>
              <a:pathLst>
                <a:path w="1337455" h="1042921" extrusionOk="0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  <a:effectLst>
              <a:softEdge rad="19050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261" name="Google Shape;261;p12"/>
          <p:cNvGrpSpPr/>
          <p:nvPr/>
        </p:nvGrpSpPr>
        <p:grpSpPr>
          <a:xfrm>
            <a:off x="577777" y="5512007"/>
            <a:ext cx="828239" cy="827163"/>
            <a:chOff x="10462655" y="1408306"/>
            <a:chExt cx="828239" cy="827163"/>
          </a:xfrm>
        </p:grpSpPr>
        <p:sp>
          <p:nvSpPr>
            <p:cNvPr id="262" name="Google Shape;262;p12"/>
            <p:cNvSpPr/>
            <p:nvPr/>
          </p:nvSpPr>
          <p:spPr>
            <a:xfrm rot="8100000">
              <a:off x="10608754" y="1507728"/>
              <a:ext cx="538391" cy="629592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  <a:effectLst>
              <a:innerShdw blurRad="101600" dist="50800" dir="7320000">
                <a:srgbClr val="59EFC0">
                  <a:alpha val="2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 rot="-8100000">
              <a:off x="10614089" y="1424612"/>
              <a:ext cx="269832" cy="540088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12700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64" name="Google Shape;264;p12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2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67" name="Google Shape;267;p12"/>
          <p:cNvSpPr/>
          <p:nvPr/>
        </p:nvSpPr>
        <p:spPr>
          <a:xfrm>
            <a:off x="5303845" y="5427212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rgbClr val="59EFC0">
                <a:alpha val="4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alto de sección">
  <p:cSld name="5_Salto de sección">
    <p:bg>
      <p:bgPr>
        <a:solidFill>
          <a:schemeClr val="dk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"/>
          </p:nvPr>
        </p:nvSpPr>
        <p:spPr>
          <a:xfrm>
            <a:off x="0" y="3557281"/>
            <a:ext cx="6640200" cy="33006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640200" cy="35355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9803"/>
                </a:srgbClr>
              </a:gs>
              <a:gs pos="100000">
                <a:srgbClr val="1B192E">
                  <a:alpha val="6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>
            <a:spLocks noGrp="1"/>
          </p:cNvSpPr>
          <p:nvPr>
            <p:ph type="ctrTitle"/>
          </p:nvPr>
        </p:nvSpPr>
        <p:spPr>
          <a:xfrm>
            <a:off x="3359149" y="389840"/>
            <a:ext cx="82821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1"/>
          </p:nvPr>
        </p:nvSpPr>
        <p:spPr>
          <a:xfrm>
            <a:off x="3359149" y="3536951"/>
            <a:ext cx="8282100" cy="2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78" name="Google Shape;278;p14"/>
          <p:cNvSpPr/>
          <p:nvPr/>
        </p:nvSpPr>
        <p:spPr>
          <a:xfrm rot="2700000">
            <a:off x="612109" y="481997"/>
            <a:ext cx="1080601" cy="1263649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599887" scaled="0"/>
          </a:gradFill>
          <a:ln>
            <a:noFill/>
          </a:ln>
          <a:effectLst>
            <a:innerShdw blurRad="254000" dist="101600" dir="2700000">
              <a:srgbClr val="59EFC0">
                <a:alpha val="40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Google Shape;279;p14"/>
          <p:cNvSpPr/>
          <p:nvPr/>
        </p:nvSpPr>
        <p:spPr>
          <a:xfrm rot="8100000">
            <a:off x="626707" y="828843"/>
            <a:ext cx="540088" cy="1080176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12" scaled="0"/>
          </a:gradFill>
          <a:ln>
            <a:noFill/>
          </a:ln>
          <a:effectLst>
            <a:innerShdw blurRad="1270000" dist="2540000">
              <a:srgbClr val="59EFC0">
                <a:alpha val="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81" name="Google Shape;281;p14"/>
          <p:cNvGrpSpPr/>
          <p:nvPr/>
        </p:nvGrpSpPr>
        <p:grpSpPr>
          <a:xfrm>
            <a:off x="1291064" y="4299900"/>
            <a:ext cx="2083792" cy="2083792"/>
            <a:chOff x="4840714" y="3556950"/>
            <a:chExt cx="2083792" cy="2083792"/>
          </a:xfrm>
        </p:grpSpPr>
        <p:sp>
          <p:nvSpPr>
            <p:cNvPr id="282" name="Google Shape;282;p14"/>
            <p:cNvSpPr/>
            <p:nvPr/>
          </p:nvSpPr>
          <p:spPr>
            <a:xfrm rot="8100000" flipH="1">
              <a:off x="5006330" y="4192886"/>
              <a:ext cx="1851817" cy="925909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innerShdw blurRad="254000" dist="50800" dir="16200000">
                <a:srgbClr val="90F4D4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 rot="8100000" flipH="1">
              <a:off x="4956702" y="4051292"/>
              <a:ext cx="1851817" cy="109511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  <a:effectLst>
              <a:softEdge rad="19050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 rot="2700000" flipH="1">
              <a:off x="6040495" y="3601733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 rot="2700000" flipH="1">
              <a:off x="5059469" y="4582759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ntenido" type="twoObj">
  <p:cSld name="TWO_OBJEC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/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88" name="Google Shape;288;p15"/>
          <p:cNvGrpSpPr/>
          <p:nvPr/>
        </p:nvGrpSpPr>
        <p:grpSpPr>
          <a:xfrm>
            <a:off x="233401" y="5384019"/>
            <a:ext cx="827163" cy="828238"/>
            <a:chOff x="2895768" y="1234487"/>
            <a:chExt cx="827163" cy="828238"/>
          </a:xfrm>
        </p:grpSpPr>
        <p:sp>
          <p:nvSpPr>
            <p:cNvPr id="289" name="Google Shape;289;p15"/>
            <p:cNvSpPr/>
            <p:nvPr/>
          </p:nvSpPr>
          <p:spPr>
            <a:xfrm rot="2700000">
              <a:off x="3040791" y="1332636"/>
              <a:ext cx="538391" cy="629592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  <a:effectLst>
              <a:innerShdw blurRad="254000" dist="101600" dir="2700000">
                <a:srgbClr val="59EFC0">
                  <a:alpha val="2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 rot="8100000">
              <a:off x="3047202" y="1506331"/>
              <a:ext cx="269832" cy="540088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12" scaled="0"/>
            </a:gradFill>
            <a:ln>
              <a:noFill/>
            </a:ln>
            <a:effectLst>
              <a:innerShdw blurRad="12700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4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550862" y="2097175"/>
            <a:ext cx="54357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body" idx="2"/>
          </p:nvPr>
        </p:nvSpPr>
        <p:spPr>
          <a:xfrm>
            <a:off x="6205538" y="2097175"/>
            <a:ext cx="54357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4752252" y="4823504"/>
            <a:ext cx="1657635" cy="1657635"/>
            <a:chOff x="2481038" y="2139594"/>
            <a:chExt cx="1657635" cy="1657635"/>
          </a:xfrm>
        </p:grpSpPr>
        <p:sp>
          <p:nvSpPr>
            <p:cNvPr id="303" name="Google Shape;303;p17"/>
            <p:cNvSpPr/>
            <p:nvPr/>
          </p:nvSpPr>
          <p:spPr>
            <a:xfrm rot="2700000">
              <a:off x="2769555" y="2336586"/>
              <a:ext cx="1080601" cy="1263649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  <a:effectLst>
              <a:innerShdw blurRad="254000" dist="101600" dir="2700000">
                <a:srgbClr val="59EFC0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 rot="8100000">
              <a:off x="2784153" y="2683432"/>
              <a:ext cx="540088" cy="1080176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12" scaled="0"/>
            </a:gradFill>
            <a:ln>
              <a:noFill/>
            </a:ln>
            <a:effectLst>
              <a:innerShdw blurRad="12700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4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4295775" y="1750060"/>
            <a:ext cx="7345500" cy="4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0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2"/>
          </p:nvPr>
        </p:nvSpPr>
        <p:spPr>
          <a:xfrm>
            <a:off x="550863" y="1750060"/>
            <a:ext cx="3565500" cy="4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550864" y="549275"/>
            <a:ext cx="35655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550863" y="2677306"/>
            <a:ext cx="35655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"/>
          <p:cNvSpPr>
            <a:spLocks noGrp="1"/>
          </p:cNvSpPr>
          <p:nvPr>
            <p:ph type="pic" idx="2"/>
          </p:nvPr>
        </p:nvSpPr>
        <p:spPr>
          <a:xfrm>
            <a:off x="5208928" y="1596771"/>
            <a:ext cx="3448500" cy="344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9" name="Google Shape;139;p3"/>
          <p:cNvSpPr>
            <a:spLocks noGrp="1"/>
          </p:cNvSpPr>
          <p:nvPr>
            <p:ph type="pic" idx="3"/>
          </p:nvPr>
        </p:nvSpPr>
        <p:spPr>
          <a:xfrm>
            <a:off x="8918575" y="596392"/>
            <a:ext cx="2263800" cy="226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0" name="Google Shape;140;p3"/>
          <p:cNvSpPr>
            <a:spLocks noGrp="1"/>
          </p:cNvSpPr>
          <p:nvPr>
            <p:ph type="pic" idx="4"/>
          </p:nvPr>
        </p:nvSpPr>
        <p:spPr>
          <a:xfrm>
            <a:off x="9091612" y="3324733"/>
            <a:ext cx="2937000" cy="293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45" name="Google Shape;145;p3"/>
          <p:cNvGrpSpPr/>
          <p:nvPr/>
        </p:nvGrpSpPr>
        <p:grpSpPr>
          <a:xfrm>
            <a:off x="5586038" y="5592622"/>
            <a:ext cx="828239" cy="827163"/>
            <a:chOff x="3393298" y="4842044"/>
            <a:chExt cx="828239" cy="827163"/>
          </a:xfrm>
        </p:grpSpPr>
        <p:sp>
          <p:nvSpPr>
            <p:cNvPr id="146" name="Google Shape;146;p3"/>
            <p:cNvSpPr/>
            <p:nvPr/>
          </p:nvSpPr>
          <p:spPr>
            <a:xfrm rot="8100000">
              <a:off x="3539397" y="4941466"/>
              <a:ext cx="538391" cy="629592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  <a:effectLst>
              <a:innerShdw blurRad="101600" dist="50800" dir="7320000">
                <a:srgbClr val="59EFC0">
                  <a:alpha val="2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8100000">
              <a:off x="3544732" y="4858350"/>
              <a:ext cx="269832" cy="540088"/>
            </a:xfrm>
            <a:prstGeom prst="ellipse">
              <a:avLst/>
            </a:prstGeom>
            <a:gradFill>
              <a:gsLst>
                <a:gs pos="0">
                  <a:srgbClr val="453E75">
                    <a:alpha val="32941"/>
                  </a:srgbClr>
                </a:gs>
                <a:gs pos="100000">
                  <a:srgbClr val="59EFC0">
                    <a:alpha val="0"/>
                  </a:srgbClr>
                </a:gs>
              </a:gsLst>
              <a:lin ang="5400012" scaled="0"/>
            </a:gradFill>
            <a:ln>
              <a:noFill/>
            </a:ln>
            <a:effectLst>
              <a:innerShdw blurRad="12700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troducción">
  <p:cSld name="3_Introducció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550863" y="4507200"/>
            <a:ext cx="45006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>
            <a:spLocks noGrp="1"/>
          </p:cNvSpPr>
          <p:nvPr>
            <p:ph type="pic" idx="2"/>
          </p:nvPr>
        </p:nvSpPr>
        <p:spPr>
          <a:xfrm>
            <a:off x="0" y="0"/>
            <a:ext cx="3054000" cy="37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Google Shape;151;p4"/>
          <p:cNvSpPr>
            <a:spLocks noGrp="1"/>
          </p:cNvSpPr>
          <p:nvPr>
            <p:ph type="pic" idx="3"/>
          </p:nvPr>
        </p:nvSpPr>
        <p:spPr>
          <a:xfrm>
            <a:off x="3054096" y="0"/>
            <a:ext cx="3054000" cy="37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4"/>
          <p:cNvSpPr>
            <a:spLocks noGrp="1"/>
          </p:cNvSpPr>
          <p:nvPr>
            <p:ph type="pic" idx="4"/>
          </p:nvPr>
        </p:nvSpPr>
        <p:spPr>
          <a:xfrm>
            <a:off x="6083808" y="0"/>
            <a:ext cx="3054000" cy="37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3" name="Google Shape;153;p4"/>
          <p:cNvSpPr>
            <a:spLocks noGrp="1"/>
          </p:cNvSpPr>
          <p:nvPr>
            <p:ph type="pic" idx="5"/>
          </p:nvPr>
        </p:nvSpPr>
        <p:spPr>
          <a:xfrm>
            <a:off x="9137904" y="0"/>
            <a:ext cx="3054000" cy="37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5262411" y="4508500"/>
            <a:ext cx="62214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alto de sección">
  <p:cSld name="4_Salto de sección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0" y="5773729"/>
            <a:ext cx="12192000" cy="10842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4" name="Google Shape;164;p5"/>
          <p:cNvSpPr/>
          <p:nvPr/>
        </p:nvSpPr>
        <p:spPr>
          <a:xfrm rot="10800000">
            <a:off x="0" y="-5"/>
            <a:ext cx="9000000" cy="68580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ctrTitle"/>
          </p:nvPr>
        </p:nvSpPr>
        <p:spPr>
          <a:xfrm>
            <a:off x="550863" y="549275"/>
            <a:ext cx="5437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1"/>
          </p:nvPr>
        </p:nvSpPr>
        <p:spPr>
          <a:xfrm>
            <a:off x="550863" y="3816724"/>
            <a:ext cx="5437200" cy="2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scala de tiempo de tabla y gráfico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6"/>
          <p:cNvGrpSpPr/>
          <p:nvPr/>
        </p:nvGrpSpPr>
        <p:grpSpPr>
          <a:xfrm>
            <a:off x="361326" y="5319277"/>
            <a:ext cx="1033588" cy="1033588"/>
            <a:chOff x="10238297" y="1433356"/>
            <a:chExt cx="1033588" cy="1033588"/>
          </a:xfrm>
        </p:grpSpPr>
        <p:sp>
          <p:nvSpPr>
            <p:cNvPr id="169" name="Google Shape;169;p6"/>
            <p:cNvSpPr/>
            <p:nvPr/>
          </p:nvSpPr>
          <p:spPr>
            <a:xfrm rot="-8100000">
              <a:off x="10266523" y="1740761"/>
              <a:ext cx="930609" cy="465304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innerShdw blurRad="127000" dist="50800" dir="13500000">
                <a:srgbClr val="90F4D4">
                  <a:alpha val="2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rot="-2700000">
              <a:off x="11115586" y="1939365"/>
              <a:ext cx="53457" cy="23334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 rot="-2700000">
              <a:off x="10625073" y="1448852"/>
              <a:ext cx="53457" cy="23334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8100000">
              <a:off x="10289786" y="1684597"/>
              <a:ext cx="930609" cy="531105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20000"/>
              </a:srgbClr>
            </a:solidFill>
            <a:ln>
              <a:noFill/>
            </a:ln>
            <a:effectLst>
              <a:softEdge rad="10160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550863" y="2113199"/>
            <a:ext cx="110904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ita">
  <p:cSld name="7_Cita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50864" y="549275"/>
            <a:ext cx="35661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0" name="Google Shape;180;p7"/>
          <p:cNvGrpSpPr/>
          <p:nvPr/>
        </p:nvGrpSpPr>
        <p:grpSpPr>
          <a:xfrm>
            <a:off x="10708081" y="4012605"/>
            <a:ext cx="897877" cy="934082"/>
            <a:chOff x="5129684" y="1232940"/>
            <a:chExt cx="897877" cy="934082"/>
          </a:xfrm>
        </p:grpSpPr>
        <p:sp>
          <p:nvSpPr>
            <p:cNvPr id="181" name="Google Shape;181;p7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  <a:effectLst>
              <a:innerShdw blurRad="254000">
                <a:srgbClr val="2B274A">
                  <a:alpha val="10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1800004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800047" scaled="0"/>
            </a:gradFill>
            <a:ln>
              <a:noFill/>
            </a:ln>
            <a:effectLst>
              <a:innerShdw blurRad="254000">
                <a:srgbClr val="2B274A">
                  <a:alpha val="10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42" scaled="0"/>
            </a:gradFill>
            <a:ln>
              <a:noFill/>
            </a:ln>
            <a:effectLst>
              <a:innerShdw blurRad="254000">
                <a:srgbClr val="59EFC0">
                  <a:alpha val="6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84" name="Google Shape;184;p7"/>
          <p:cNvSpPr/>
          <p:nvPr/>
        </p:nvSpPr>
        <p:spPr>
          <a:xfrm>
            <a:off x="5668780" y="50590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rgbClr val="59EFC0">
                <a:alpha val="4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body" idx="1"/>
          </p:nvPr>
        </p:nvSpPr>
        <p:spPr>
          <a:xfrm>
            <a:off x="550863" y="4097338"/>
            <a:ext cx="35655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marL="914400" lvl="1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marL="1371600" lvl="2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>
            <a:spLocks noGrp="1"/>
          </p:cNvSpPr>
          <p:nvPr>
            <p:ph type="pic" idx="2"/>
          </p:nvPr>
        </p:nvSpPr>
        <p:spPr>
          <a:xfrm>
            <a:off x="5535809" y="656633"/>
            <a:ext cx="5132400" cy="513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Equipo">
  <p:cSld name="8_Equipo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0" y="5773729"/>
            <a:ext cx="12192000" cy="10842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10288775" y="7626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rgbClr val="59EFC0">
                <a:alpha val="4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3" name="Google Shape;193;p8"/>
          <p:cNvSpPr txBox="1">
            <a:spLocks noGrp="1"/>
          </p:cNvSpPr>
          <p:nvPr>
            <p:ph type="ctrTitle"/>
          </p:nvPr>
        </p:nvSpPr>
        <p:spPr>
          <a:xfrm>
            <a:off x="548640" y="548640"/>
            <a:ext cx="8282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4" name="Google Shape;194;p8"/>
          <p:cNvGrpSpPr/>
          <p:nvPr/>
        </p:nvGrpSpPr>
        <p:grpSpPr>
          <a:xfrm>
            <a:off x="1761677" y="4294467"/>
            <a:ext cx="2083792" cy="2083792"/>
            <a:chOff x="4840714" y="3556950"/>
            <a:chExt cx="2083792" cy="2083792"/>
          </a:xfrm>
        </p:grpSpPr>
        <p:sp>
          <p:nvSpPr>
            <p:cNvPr id="195" name="Google Shape;195;p8"/>
            <p:cNvSpPr/>
            <p:nvPr/>
          </p:nvSpPr>
          <p:spPr>
            <a:xfrm rot="8100000" flipH="1">
              <a:off x="5006330" y="4192886"/>
              <a:ext cx="1851817" cy="925909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innerShdw blurRad="254000" dist="50800" dir="16200000">
                <a:srgbClr val="90F4D4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 rot="8100000" flipH="1">
              <a:off x="4956702" y="4051292"/>
              <a:ext cx="1851817" cy="109511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  <a:effectLst>
              <a:softEdge rad="19050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 rot="2700000" flipH="1">
              <a:off x="6040495" y="3601733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 rot="2700000" flipH="1">
              <a:off x="5059469" y="4582759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99" name="Google Shape;199;p8"/>
          <p:cNvSpPr>
            <a:spLocks noGrp="1"/>
          </p:cNvSpPr>
          <p:nvPr>
            <p:ph type="pic" idx="2"/>
          </p:nvPr>
        </p:nvSpPr>
        <p:spPr>
          <a:xfrm>
            <a:off x="1078992" y="1990724"/>
            <a:ext cx="1691700" cy="143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0" name="Google Shape;200;p8"/>
          <p:cNvSpPr>
            <a:spLocks noGrp="1"/>
          </p:cNvSpPr>
          <p:nvPr>
            <p:ph type="pic" idx="3"/>
          </p:nvPr>
        </p:nvSpPr>
        <p:spPr>
          <a:xfrm>
            <a:off x="3838384" y="1990724"/>
            <a:ext cx="1691700" cy="143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1" name="Google Shape;201;p8"/>
          <p:cNvSpPr>
            <a:spLocks noGrp="1"/>
          </p:cNvSpPr>
          <p:nvPr>
            <p:ph type="pic" idx="4"/>
          </p:nvPr>
        </p:nvSpPr>
        <p:spPr>
          <a:xfrm>
            <a:off x="6661976" y="1993392"/>
            <a:ext cx="1691700" cy="143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8"/>
          <p:cNvSpPr>
            <a:spLocks noGrp="1"/>
          </p:cNvSpPr>
          <p:nvPr>
            <p:ph type="pic" idx="5"/>
          </p:nvPr>
        </p:nvSpPr>
        <p:spPr>
          <a:xfrm>
            <a:off x="9485568" y="1990724"/>
            <a:ext cx="1691700" cy="143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1079500" y="3781425"/>
            <a:ext cx="171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6"/>
          </p:nvPr>
        </p:nvSpPr>
        <p:spPr>
          <a:xfrm>
            <a:off x="1078733" y="4232949"/>
            <a:ext cx="1711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body" idx="7"/>
          </p:nvPr>
        </p:nvSpPr>
        <p:spPr>
          <a:xfrm>
            <a:off x="3839151" y="3781425"/>
            <a:ext cx="171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body" idx="8"/>
          </p:nvPr>
        </p:nvSpPr>
        <p:spPr>
          <a:xfrm>
            <a:off x="3838384" y="4232949"/>
            <a:ext cx="1711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9"/>
          </p:nvPr>
        </p:nvSpPr>
        <p:spPr>
          <a:xfrm>
            <a:off x="6662743" y="3781425"/>
            <a:ext cx="171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3"/>
          </p:nvPr>
        </p:nvSpPr>
        <p:spPr>
          <a:xfrm>
            <a:off x="6661976" y="4232949"/>
            <a:ext cx="1711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body" idx="14"/>
          </p:nvPr>
        </p:nvSpPr>
        <p:spPr>
          <a:xfrm>
            <a:off x="9433112" y="3787288"/>
            <a:ext cx="171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8"/>
          <p:cNvSpPr txBox="1">
            <a:spLocks noGrp="1"/>
          </p:cNvSpPr>
          <p:nvPr>
            <p:ph type="body" idx="15"/>
          </p:nvPr>
        </p:nvSpPr>
        <p:spPr>
          <a:xfrm>
            <a:off x="9432345" y="4238812"/>
            <a:ext cx="1711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ido y columna 2 (diapositiva de comparación)" type="twoTxTwoObj">
  <p:cSld name="TWO_OBJECTS_WITH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11451612" y="5827878"/>
            <a:ext cx="378900" cy="3600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76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550864" y="1731375"/>
            <a:ext cx="5437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2"/>
          </p:nvPr>
        </p:nvSpPr>
        <p:spPr>
          <a:xfrm>
            <a:off x="550863" y="2427370"/>
            <a:ext cx="54291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3"/>
          </p:nvPr>
        </p:nvSpPr>
        <p:spPr>
          <a:xfrm>
            <a:off x="6212024" y="1731375"/>
            <a:ext cx="5436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cap="none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body" idx="4"/>
          </p:nvPr>
        </p:nvSpPr>
        <p:spPr>
          <a:xfrm>
            <a:off x="6212023" y="2427370"/>
            <a:ext cx="54363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lumna de contenido 3">
  <p:cSld name="11_Columna de contenido 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0"/>
          <p:cNvGrpSpPr/>
          <p:nvPr/>
        </p:nvGrpSpPr>
        <p:grpSpPr>
          <a:xfrm>
            <a:off x="99043" y="5036488"/>
            <a:ext cx="2083792" cy="2083792"/>
            <a:chOff x="4840714" y="3556950"/>
            <a:chExt cx="2083792" cy="2083792"/>
          </a:xfrm>
        </p:grpSpPr>
        <p:sp>
          <p:nvSpPr>
            <p:cNvPr id="227" name="Google Shape;227;p10"/>
            <p:cNvSpPr/>
            <p:nvPr/>
          </p:nvSpPr>
          <p:spPr>
            <a:xfrm rot="8100000" flipH="1">
              <a:off x="5006330" y="4192886"/>
              <a:ext cx="1851817" cy="925909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innerShdw blurRad="254000" dist="50800" dir="16200000">
                <a:srgbClr val="90F4D4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 rot="8100000" flipH="1">
              <a:off x="4956702" y="4051292"/>
              <a:ext cx="1851817" cy="109511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  <a:effectLst>
              <a:softEdge rad="19050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 rot="2700000" flipH="1">
              <a:off x="6040495" y="3601733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 rot="2700000" flipH="1">
              <a:off x="5059469" y="4582759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31" name="Google Shape;231;p10"/>
          <p:cNvSpPr/>
          <p:nvPr/>
        </p:nvSpPr>
        <p:spPr>
          <a:xfrm rot="2700000">
            <a:off x="10834608" y="171377"/>
            <a:ext cx="1080601" cy="1263649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599887" scaled="0"/>
          </a:gradFill>
          <a:ln>
            <a:noFill/>
          </a:ln>
          <a:effectLst>
            <a:innerShdw blurRad="254000" dist="101600" dir="2700000">
              <a:srgbClr val="59EFC0">
                <a:alpha val="40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2" name="Google Shape;232;p10"/>
          <p:cNvSpPr/>
          <p:nvPr/>
        </p:nvSpPr>
        <p:spPr>
          <a:xfrm rot="8100000">
            <a:off x="10849206" y="518223"/>
            <a:ext cx="540088" cy="1080176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12" scaled="0"/>
          </a:gradFill>
          <a:ln>
            <a:noFill/>
          </a:ln>
          <a:effectLst>
            <a:innerShdw blurRad="1270000" dist="2540000">
              <a:srgbClr val="59EFC0">
                <a:alpha val="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76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body" idx="1"/>
          </p:nvPr>
        </p:nvSpPr>
        <p:spPr>
          <a:xfrm>
            <a:off x="550864" y="1731375"/>
            <a:ext cx="35640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body" idx="2"/>
          </p:nvPr>
        </p:nvSpPr>
        <p:spPr>
          <a:xfrm>
            <a:off x="559476" y="2432304"/>
            <a:ext cx="35640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0"/>
          <p:cNvSpPr txBox="1">
            <a:spLocks noGrp="1"/>
          </p:cNvSpPr>
          <p:nvPr>
            <p:ph type="body" idx="3"/>
          </p:nvPr>
        </p:nvSpPr>
        <p:spPr>
          <a:xfrm>
            <a:off x="4341573" y="1731375"/>
            <a:ext cx="3566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 txBox="1">
            <a:spLocks noGrp="1"/>
          </p:cNvSpPr>
          <p:nvPr>
            <p:ph type="body" idx="4"/>
          </p:nvPr>
        </p:nvSpPr>
        <p:spPr>
          <a:xfrm>
            <a:off x="4341573" y="2427370"/>
            <a:ext cx="35088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marL="914400" lvl="1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marL="1371600" lvl="2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marL="1828800" lvl="3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marL="2286000" lvl="4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10"/>
          <p:cNvSpPr txBox="1">
            <a:spLocks noGrp="1"/>
          </p:cNvSpPr>
          <p:nvPr>
            <p:ph type="body" idx="5"/>
          </p:nvPr>
        </p:nvSpPr>
        <p:spPr>
          <a:xfrm>
            <a:off x="8139659" y="1731375"/>
            <a:ext cx="3566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10"/>
          <p:cNvSpPr txBox="1">
            <a:spLocks noGrp="1"/>
          </p:cNvSpPr>
          <p:nvPr>
            <p:ph type="body" idx="6"/>
          </p:nvPr>
        </p:nvSpPr>
        <p:spPr>
          <a:xfrm>
            <a:off x="8139659" y="2427370"/>
            <a:ext cx="35088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365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marL="914400" lvl="1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marL="1371600" lvl="2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marL="1828800" lvl="3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marL="2286000" lvl="4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10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>
            <a:spLocks noGrp="1"/>
          </p:cNvSpPr>
          <p:nvPr>
            <p:ph type="title"/>
          </p:nvPr>
        </p:nvSpPr>
        <p:spPr>
          <a:xfrm>
            <a:off x="550863" y="550800"/>
            <a:ext cx="110904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"/>
          <p:cNvSpPr txBox="1"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Google Shape;124;p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Google Shape;125;p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6" name="Google Shape;126;p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824">
          <p15:clr>
            <a:srgbClr val="A4A3A4"/>
          </p15:clr>
        </p15:guide>
        <p15:guide id="8" pos="937">
          <p15:clr>
            <a:srgbClr val="A4A3A4"/>
          </p15:clr>
        </p15:guide>
        <p15:guide id="9" pos="1413">
          <p15:clr>
            <a:srgbClr val="A4A3A4"/>
          </p15:clr>
        </p15:guide>
        <p15:guide id="10" pos="1527">
          <p15:clr>
            <a:srgbClr val="A4A3A4"/>
          </p15:clr>
        </p15:guide>
        <p15:guide id="11" pos="2003">
          <p15:clr>
            <a:srgbClr val="A4A3A4"/>
          </p15:clr>
        </p15:guide>
        <p15:guide id="12" pos="2116">
          <p15:clr>
            <a:srgbClr val="A4A3A4"/>
          </p15:clr>
        </p15:guide>
        <p15:guide id="13" pos="2593">
          <p15:clr>
            <a:srgbClr val="A4A3A4"/>
          </p15:clr>
        </p15:guide>
        <p15:guide id="14" pos="2706">
          <p15:clr>
            <a:srgbClr val="A4A3A4"/>
          </p15:clr>
        </p15:guide>
        <p15:guide id="15" pos="3182">
          <p15:clr>
            <a:srgbClr val="A4A3A4"/>
          </p15:clr>
        </p15:guide>
        <p15:guide id="16" pos="3318">
          <p15:clr>
            <a:srgbClr val="A4A3A4"/>
          </p15:clr>
        </p15:guide>
        <p15:guide id="17" pos="3772">
          <p15:clr>
            <a:srgbClr val="A4A3A4"/>
          </p15:clr>
        </p15:guide>
        <p15:guide id="18" pos="3908">
          <p15:clr>
            <a:srgbClr val="A4A3A4"/>
          </p15:clr>
        </p15:guide>
        <p15:guide id="19" pos="4362">
          <p15:clr>
            <a:srgbClr val="A4A3A4"/>
          </p15:clr>
        </p15:guide>
        <p15:guide id="20" pos="4498">
          <p15:clr>
            <a:srgbClr val="A4A3A4"/>
          </p15:clr>
        </p15:guide>
        <p15:guide id="21" pos="4951">
          <p15:clr>
            <a:srgbClr val="A4A3A4"/>
          </p15:clr>
        </p15:guide>
        <p15:guide id="22" pos="5087">
          <p15:clr>
            <a:srgbClr val="A4A3A4"/>
          </p15:clr>
        </p15:guide>
        <p15:guide id="23" pos="5541">
          <p15:clr>
            <a:srgbClr val="A4A3A4"/>
          </p15:clr>
        </p15:guide>
        <p15:guide id="24" pos="5677">
          <p15:clr>
            <a:srgbClr val="A4A3A4"/>
          </p15:clr>
        </p15:guide>
        <p15:guide id="25" pos="6153">
          <p15:clr>
            <a:srgbClr val="A4A3A4"/>
          </p15:clr>
        </p15:guide>
        <p15:guide id="26" pos="6267">
          <p15:clr>
            <a:srgbClr val="A4A3A4"/>
          </p15:clr>
        </p15:guide>
        <p15:guide id="27" pos="6743">
          <p15:clr>
            <a:srgbClr val="A4A3A4"/>
          </p15:clr>
        </p15:guide>
        <p15:guide id="28" pos="6856">
          <p15:clr>
            <a:srgbClr val="A4A3A4"/>
          </p15:clr>
        </p15:guide>
        <p15:guide id="29" orient="horz" pos="3838">
          <p15:clr>
            <a:srgbClr val="A4A3A4"/>
          </p15:clr>
        </p15:guide>
        <p15:guide id="30" orient="horz" pos="2092">
          <p15:clr>
            <a:srgbClr val="A4A3A4"/>
          </p15:clr>
        </p15:guide>
        <p15:guide id="31" orient="horz" pos="2228">
          <p15:clr>
            <a:srgbClr val="A4A3A4"/>
          </p15:clr>
        </p15:guide>
        <p15:guide id="32" orient="horz" pos="845">
          <p15:clr>
            <a:srgbClr val="A4A3A4"/>
          </p15:clr>
        </p15:guide>
        <p15:guide id="33" orient="horz" pos="958">
          <p15:clr>
            <a:srgbClr val="A4A3A4"/>
          </p15:clr>
        </p15:guide>
        <p15:guide id="34" orient="horz" pos="1480">
          <p15:clr>
            <a:srgbClr val="A4A3A4"/>
          </p15:clr>
        </p15:guide>
        <p15:guide id="35" orient="horz" pos="1593">
          <p15:clr>
            <a:srgbClr val="A4A3A4"/>
          </p15:clr>
        </p15:guide>
        <p15:guide id="36" orient="horz" pos="2727">
          <p15:clr>
            <a:srgbClr val="A4A3A4"/>
          </p15:clr>
        </p15:guide>
        <p15:guide id="37" orient="horz" pos="2840">
          <p15:clr>
            <a:srgbClr val="A4A3A4"/>
          </p15:clr>
        </p15:guide>
        <p15:guide id="38" orient="horz" pos="3339">
          <p15:clr>
            <a:srgbClr val="A4A3A4"/>
          </p15:clr>
        </p15:guide>
        <p15:guide id="39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ctrTitle"/>
          </p:nvPr>
        </p:nvSpPr>
        <p:spPr>
          <a:xfrm>
            <a:off x="7999414" y="429873"/>
            <a:ext cx="3565500" cy="29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lang="es-ES" sz="2800" b="1">
                <a:latin typeface="Cambria"/>
                <a:ea typeface="Cambria"/>
                <a:cs typeface="Cambria"/>
                <a:sym typeface="Cambria"/>
              </a:rPr>
              <a:t>GUÍA ESPECÍFICA DE ACTUACIÓN PARA </a:t>
            </a:r>
            <a:r>
              <a:rPr lang="es-ES" sz="2800" b="1" u="sng">
                <a:latin typeface="Cambria"/>
                <a:ea typeface="Cambria"/>
                <a:cs typeface="Cambria"/>
                <a:sym typeface="Cambria"/>
              </a:rPr>
              <a:t>HIPERPOTASEMIA</a:t>
            </a:r>
            <a:r>
              <a:rPr lang="es-ES" sz="2800" b="1">
                <a:latin typeface="Cambria"/>
                <a:ea typeface="Cambria"/>
                <a:cs typeface="Cambria"/>
                <a:sym typeface="Cambria"/>
              </a:rPr>
              <a:t> EN EL SERVICIO DE URGENCIAS GENERALES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8" name="Google Shape;318;p18" descr="Fondo digital de puntos de dato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452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19" name="Google Shape;319;p18"/>
          <p:cNvSpPr txBox="1">
            <a:spLocks noGrp="1"/>
          </p:cNvSpPr>
          <p:nvPr>
            <p:ph type="body" idx="1"/>
          </p:nvPr>
        </p:nvSpPr>
        <p:spPr>
          <a:xfrm>
            <a:off x="7999414" y="4696164"/>
            <a:ext cx="35655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/>
              <a:t>Sandra Cano Carratalá </a:t>
            </a:r>
            <a:endParaRPr/>
          </a:p>
          <a:p>
            <a:pPr marL="228600" lvl="0" indent="-22860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/>
              <a:t>Médica adjunta del Servicio de Urgencias HGUA Balmis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7"/>
          <p:cNvGrpSpPr/>
          <p:nvPr/>
        </p:nvGrpSpPr>
        <p:grpSpPr>
          <a:xfrm>
            <a:off x="10345583" y="1832655"/>
            <a:ext cx="1657635" cy="1657635"/>
            <a:chOff x="10111337" y="2146598"/>
            <a:chExt cx="1657635" cy="1657635"/>
          </a:xfrm>
        </p:grpSpPr>
        <p:sp>
          <p:nvSpPr>
            <p:cNvPr id="414" name="Google Shape;414;p27"/>
            <p:cNvSpPr/>
            <p:nvPr/>
          </p:nvSpPr>
          <p:spPr>
            <a:xfrm rot="8100000">
              <a:off x="10399854" y="2343591"/>
              <a:ext cx="1080601" cy="1263649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  <a:effectLst>
              <a:innerShdw blurRad="254000" dist="101600" dir="7320000">
                <a:srgbClr val="59EFC0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 rot="-8100000">
              <a:off x="10415002" y="2179669"/>
              <a:ext cx="540088" cy="1080176"/>
            </a:xfrm>
            <a:prstGeom prst="ellipse">
              <a:avLst/>
            </a:prstGeom>
            <a:gradFill>
              <a:gsLst>
                <a:gs pos="0">
                  <a:srgbClr val="453E75">
                    <a:alpha val="32941"/>
                  </a:srgbClr>
                </a:gs>
                <a:gs pos="100000">
                  <a:srgbClr val="59EFC0">
                    <a:alpha val="0"/>
                  </a:srgbClr>
                </a:gs>
              </a:gsLst>
              <a:lin ang="5400012" scaled="0"/>
            </a:gradFill>
            <a:ln>
              <a:noFill/>
            </a:ln>
            <a:effectLst>
              <a:innerShdw blurRad="12700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416" name="Google Shape;416;p27"/>
          <p:cNvSpPr txBox="1">
            <a:spLocks noGrp="1"/>
          </p:cNvSpPr>
          <p:nvPr>
            <p:ph type="title"/>
          </p:nvPr>
        </p:nvSpPr>
        <p:spPr>
          <a:xfrm>
            <a:off x="1574144" y="469762"/>
            <a:ext cx="90438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 sz="4400" u="sng">
                <a:latin typeface="Calibri"/>
                <a:ea typeface="Calibri"/>
                <a:cs typeface="Calibri"/>
                <a:sym typeface="Calibri"/>
              </a:rPr>
              <a:t>1er ESCALÓN: PROTEGER EL CORAZÓN</a:t>
            </a:r>
            <a:r>
              <a:rPr lang="es-ES" sz="44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ES" sz="44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(disminuir la excitabilidad de la membrana) </a:t>
            </a:r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418" name="Google Shape;418;p27"/>
          <p:cNvSpPr/>
          <p:nvPr/>
        </p:nvSpPr>
        <p:spPr>
          <a:xfrm>
            <a:off x="4295775" y="0"/>
            <a:ext cx="360000" cy="274638"/>
          </a:xfrm>
          <a:custGeom>
            <a:avLst/>
            <a:gdLst/>
            <a:ahLst/>
            <a:cxnLst/>
            <a:rect l="l" t="t" r="r" b="b"/>
            <a:pathLst>
              <a:path w="360000" h="274638" extrusionOk="0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9" name="Google Shape;419;p27"/>
          <p:cNvSpPr txBox="1"/>
          <p:nvPr/>
        </p:nvSpPr>
        <p:spPr>
          <a:xfrm>
            <a:off x="2171094" y="1874249"/>
            <a:ext cx="78375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GLUCONATO CÁLCICO 10%:</a:t>
            </a:r>
            <a:r>
              <a:rPr lang="es-E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 efectos aparecen en 3 minutos y su duración es breve (30-60 minutos). Su administración se puede repetir cada 30-60min si la emergencia hiperpotasémica persiste y el calcio sérico no se eleva.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DOSIS: 1.000 mg (10 ml de una solución al 10%) infundidos durante 2 o 3 minutos, con monitorización cardiaca constante (se puede repetir a los 5min si los cambios en el ECG persisten)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0" name="Google Shape;420;p27"/>
          <p:cNvSpPr/>
          <p:nvPr/>
        </p:nvSpPr>
        <p:spPr>
          <a:xfrm>
            <a:off x="9670796" y="2978665"/>
            <a:ext cx="2496900" cy="23277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D8A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292620"/>
                </a:solidFill>
                <a:latin typeface="Calibri"/>
                <a:ea typeface="Calibri"/>
                <a:cs typeface="Calibri"/>
                <a:sym typeface="Calibri"/>
              </a:rPr>
              <a:t>El calcio puede potenciar la cardiotoxicidad de los </a:t>
            </a:r>
            <a:r>
              <a:rPr lang="es-ES" sz="1200" b="1">
                <a:solidFill>
                  <a:srgbClr val="292620"/>
                </a:solidFill>
                <a:latin typeface="Calibri"/>
                <a:ea typeface="Calibri"/>
                <a:cs typeface="Calibri"/>
                <a:sym typeface="Calibri"/>
              </a:rPr>
              <a:t>digitálicos</a:t>
            </a:r>
            <a:r>
              <a:rPr lang="es-ES" sz="1200">
                <a:solidFill>
                  <a:srgbClr val="292620"/>
                </a:solidFill>
                <a:latin typeface="Calibri"/>
                <a:ea typeface="Calibri"/>
                <a:cs typeface="Calibri"/>
                <a:sym typeface="Calibri"/>
              </a:rPr>
              <a:t>, por lo que en pacientes con hiperpotasemia y que estén tomando digoxina debe darse diluido y en 20-30 minutos</a:t>
            </a:r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1" name="Google Shape;4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92" y="4901105"/>
            <a:ext cx="8967041" cy="147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473" y="1010133"/>
            <a:ext cx="1109796" cy="323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"/>
          <p:cNvSpPr txBox="1">
            <a:spLocks noGrp="1"/>
          </p:cNvSpPr>
          <p:nvPr>
            <p:ph type="title"/>
          </p:nvPr>
        </p:nvSpPr>
        <p:spPr>
          <a:xfrm>
            <a:off x="550863" y="350493"/>
            <a:ext cx="110904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 sz="4400" b="1" u="sng">
                <a:latin typeface="Calibri"/>
                <a:ea typeface="Calibri"/>
                <a:cs typeface="Calibri"/>
                <a:sym typeface="Calibri"/>
              </a:rPr>
              <a:t>ESCALÓN 2. INTRODUCIR EL K</a:t>
            </a:r>
            <a:r>
              <a:rPr lang="es-ES" sz="4400" b="1" u="sng" baseline="30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4400" b="1" u="sng">
                <a:latin typeface="Calibri"/>
                <a:ea typeface="Calibri"/>
                <a:cs typeface="Calibri"/>
                <a:sym typeface="Calibri"/>
              </a:rPr>
              <a:t> EN LAS CÉLULAS:</a:t>
            </a:r>
            <a:r>
              <a:rPr lang="es-ES" sz="1800" b="1">
                <a:solidFill>
                  <a:srgbClr val="2E74B5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800" b="1">
                <a:solidFill>
                  <a:srgbClr val="2E74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/>
              <a:t> </a:t>
            </a:r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429" name="Google Shape;429;p28"/>
          <p:cNvSpPr txBox="1"/>
          <p:nvPr/>
        </p:nvSpPr>
        <p:spPr>
          <a:xfrm>
            <a:off x="765762" y="1298713"/>
            <a:ext cx="106605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-"/>
            </a:pPr>
            <a:r>
              <a:rPr lang="es-ES" sz="18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INSULINA + GLUCOSA  </a:t>
            </a:r>
            <a:r>
              <a:rPr lang="es-ES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(10U insulina rápida en 500ml de glucosa 10% iv en 30-60 min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estimula la entrada de K</a:t>
            </a:r>
            <a:r>
              <a:rPr lang="es-E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las células (insulina sola si Glu &gt;250mg/dl). El efecto de la insulina comienza en 10-20 minutos, alcanza su punto máximo 30- 60min y dura 4-6 horas, por lo que la glucemia debe medirse durante 6 horas.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-"/>
            </a:pPr>
            <a:r>
              <a:rPr lang="es-ES" sz="18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AGONISTAS BETA-ADRENÉRGICOS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" sz="1800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ES" sz="1800" u="sng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Vía intravenosa </a:t>
            </a:r>
            <a:r>
              <a:rPr lang="es-E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(salbutamol 0.5mg en 100ml de glucosa 5% en 15 min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 Comienza en 5-8min, reducen la concentración del K</a:t>
            </a:r>
            <a:r>
              <a:rPr lang="es-E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plasma en 0.5-1.5 mmol/l y sus efectos duran de 2-3 horas, con un efecto máximo a los 30min. Precaución en pacientes con cardiopatía isquémica o taquiarritmias.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" sz="1800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s-ES" sz="1800" u="sng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Vía nebulizada </a:t>
            </a:r>
            <a:r>
              <a:rPr lang="es-E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(salbutamol 10-20mg en 10min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 Consigue una reducción significativa de potasio con un pico a los 120min (90min para 20mg). El efecto es de 2-6 horas. Se asocia a menos efectos secundarios (taquiarritmias, temblores, palpitaciones, ansiedad) que la iv.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     </a:t>
            </a:r>
            <a:r>
              <a:rPr lang="es-ES" sz="18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BICARBONATO SÓDICO </a:t>
            </a:r>
            <a:r>
              <a:rPr lang="es-ES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(1/6M 250-500ml iv en 30 min):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actualmente no hay pruebas para respaldar su uso rutinario. Cabe considerar su uso en caso de acidosis metabólica con pH &lt; 7.2. Su acción comienza en 30-60 minutos y sus efectos duran de 6-8 horas.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550863" y="196900"/>
            <a:ext cx="109122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 sz="4400" b="1" u="sng">
                <a:latin typeface="Calibri"/>
                <a:ea typeface="Calibri"/>
                <a:cs typeface="Calibri"/>
                <a:sym typeface="Calibri"/>
              </a:rPr>
              <a:t>ESCALÓN 3. ELIMINAR EL K</a:t>
            </a:r>
            <a:r>
              <a:rPr lang="es-ES" sz="4400" b="1" u="sng" baseline="30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4400" b="1" u="sng">
                <a:latin typeface="Calibri"/>
                <a:ea typeface="Calibri"/>
                <a:cs typeface="Calibri"/>
                <a:sym typeface="Calibri"/>
              </a:rPr>
              <a:t> DEL ORGANISMO:</a:t>
            </a:r>
            <a:r>
              <a:rPr lang="es-ES" sz="1800" b="1">
                <a:solidFill>
                  <a:srgbClr val="2E74B5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800" b="1">
                <a:solidFill>
                  <a:srgbClr val="2E74B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438" name="Google Shape;438;p29"/>
          <p:cNvSpPr txBox="1"/>
          <p:nvPr/>
        </p:nvSpPr>
        <p:spPr>
          <a:xfrm>
            <a:off x="527222" y="1789710"/>
            <a:ext cx="109122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-"/>
            </a:pPr>
            <a:r>
              <a:rPr lang="es-ES" sz="2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INTERCAMBIADORES DE CATIONES INTESTINALES</a:t>
            </a: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"/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* </a:t>
            </a:r>
            <a:r>
              <a:rPr lang="es-ES" sz="1800" b="1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Patiromer 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(Veltassa</a:t>
            </a:r>
            <a:r>
              <a:rPr lang="es-ES" sz="18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8,4g vo cada 8h)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es un polímero orgánico esférico no absorbible, formulado en polvo para suspensión, que se une al K en el colon a cambio de calcio. Es eficaz en la reducción mantenida de la concentración de K en pacientes con insuficiencia renal o IC. </a:t>
            </a:r>
            <a:r>
              <a:rPr lang="es-E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Efectos adversos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estreñimiento y la hipomagnesemia;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interacciones con ciprofloxacino, tiroxina y metformina.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*</a:t>
            </a:r>
            <a:r>
              <a:rPr lang="es-ES" sz="1800" b="1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 Ciclosilicato de sodio y zirconio 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(Lokelma</a:t>
            </a:r>
            <a:r>
              <a:rPr lang="es-ES" sz="18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10g vo cada 8h):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compuesto cristalino inorgánico no absorbible que intercambia iones de Na e hidrógeno por K a lo largo de todo el tracto gastrointestinal, reduciendo la concentración de K+ libre en la luz gastrointestinal, con lo que disminuye los niveles séricos de k+ y aumenta su excreción fecal. Reduce las concentraciones en 1 hora tras su ingestión y la normopotasemia se alcanza normalmente dentro de las primeras 24-48 horas siguientes. También es eficaz para pacientes en diálisis.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702365" y="5533332"/>
            <a:ext cx="10562100" cy="923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D8A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92620"/>
                </a:solidFill>
                <a:latin typeface="Calibri"/>
                <a:ea typeface="Calibri"/>
                <a:cs typeface="Calibri"/>
                <a:sym typeface="Calibri"/>
              </a:rPr>
              <a:t>Para la dispensación en España tanto de patiromer como de CZS es necesario </a:t>
            </a:r>
            <a:r>
              <a:rPr lang="es-ES" sz="1800" b="1">
                <a:solidFill>
                  <a:srgbClr val="292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visado</a:t>
            </a:r>
            <a:r>
              <a:rPr lang="es-ES" sz="1800">
                <a:solidFill>
                  <a:srgbClr val="292620"/>
                </a:solidFill>
                <a:latin typeface="Calibri"/>
                <a:ea typeface="Calibri"/>
                <a:cs typeface="Calibri"/>
                <a:sym typeface="Calibri"/>
              </a:rPr>
              <a:t> solicitado por Nefrología, Cardiología y MIN y está limitada a pacientes con ERC avanzada e IC grado III-IV, con hiperpotasemia leve a moderada (5,5-6,4 mE- q/l), en tratamiento con iSRAA, 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40" name="Google Shape;440;p29" descr="Texto, Pizarr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0322" y="828533"/>
            <a:ext cx="1744456" cy="142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0697" y="828532"/>
            <a:ext cx="2133605" cy="142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pic>
        <p:nvPicPr>
          <p:cNvPr id="447" name="Google Shape;4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084" y="37488"/>
            <a:ext cx="11357831" cy="9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0"/>
          <p:cNvSpPr txBox="1"/>
          <p:nvPr/>
        </p:nvSpPr>
        <p:spPr>
          <a:xfrm>
            <a:off x="980661" y="1325217"/>
            <a:ext cx="10137900" cy="4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A8EE4"/>
                </a:solidFill>
                <a:latin typeface="Calibri"/>
                <a:ea typeface="Calibri"/>
                <a:cs typeface="Calibri"/>
                <a:sym typeface="Calibri"/>
              </a:rPr>
              <a:t>           * Poliestireno sulfonato sódico 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(Resinsodio</a:t>
            </a:r>
            <a:r>
              <a:rPr lang="es-ES" sz="18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o cálcico (Resincalcio</a:t>
            </a:r>
            <a:r>
              <a:rPr lang="es-ES" sz="18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® 15-30g disueltas en agua cada 6 horas)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era hasta hace poco la única resina para eliminación intestinal de K de la que se disponía. Su mala tolerancia digestiva y el estreñimiento suelen llevar a una baja adherencia terapéutica. Su uso es limitado en urgencias (inicio de acción de eliminación intestinal    de k es lento).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-"/>
            </a:pPr>
            <a:r>
              <a:rPr lang="es-ES" sz="2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DIURÉTICOS DE ASA</a:t>
            </a:r>
            <a:r>
              <a:rPr lang="es-E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(Furosemida 40-60mg iv, repetible hasta 200mg iv totales):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útiles en pacientes con hiperpotasemia y sobrecarga de volumen. No se deben utilizar en pacientes depleccionados o con hipotensión (pueden dificultar aún más el intercambio de Na-K en el túbulo distal y dificultan la eliminación de k+). Su inicio comienza en 30 minutos y su efecto dura 4 horas.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-"/>
            </a:pPr>
            <a:r>
              <a:rPr lang="es-ES" sz="18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HEMODIÁLISIS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forma más rápida y eficaz de reducir la concentración de K</a:t>
            </a:r>
            <a:r>
              <a:rPr lang="es-E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plasma. Debe reservarse para pacientes con IR oligoanúrica e hiperpotasemia grave (K</a:t>
            </a:r>
            <a:r>
              <a:rPr lang="es-E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&gt; 7 mEq/l) a pesar de los tratamientos anteriormente descritos o en pacientes con trastornos graves en el ECG.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"/>
          <p:cNvSpPr txBox="1">
            <a:spLocks noGrp="1"/>
          </p:cNvSpPr>
          <p:nvPr>
            <p:ph type="subTitle" idx="1"/>
          </p:nvPr>
        </p:nvSpPr>
        <p:spPr>
          <a:xfrm>
            <a:off x="537611" y="304801"/>
            <a:ext cx="106605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s-ES" sz="40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ESCALÓN 4. MONITORIZAR EL K</a:t>
            </a:r>
            <a:r>
              <a:rPr lang="es-ES" sz="4000" b="1" u="sng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ES" sz="40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LA GLUCEMIA: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54" name="Google Shape;454;p3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455" name="Google Shape;455;p31"/>
          <p:cNvSpPr txBox="1"/>
          <p:nvPr/>
        </p:nvSpPr>
        <p:spPr>
          <a:xfrm>
            <a:off x="537611" y="1776188"/>
            <a:ext cx="1093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POTASIO SÉRICO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recomienda control analítico (gasometría venosa) en 1 hora y a las 2 horas después del tratamiento. El objetivo es lograr un control rápido con K</a:t>
            </a:r>
            <a:r>
              <a:rPr lang="es-E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sérico &lt; 6.0 mEq/l en las siguientes 2 horas posteriores al inicio del tratamiento. Se requiere un control adicional a las 4 horas para evaluar cualquier rebote.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6" name="Google Shape;456;p31"/>
          <p:cNvSpPr txBox="1"/>
          <p:nvPr/>
        </p:nvSpPr>
        <p:spPr>
          <a:xfrm>
            <a:off x="537612" y="3429000"/>
            <a:ext cx="10779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GLUCEMIA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mayoría de los episodios de hipoglucemia se producen entre 1-3 horas después de la infusión de insulina-glucosa. Se recomienda la monitorización de la glucemia al menos 2 veces en la primera hora, seguida de al menos 3 mediciones adicionales en las 4 horas siguientes.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57" name="Google Shape;457;p31" descr="Un reloj en la ma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6576" y="4565099"/>
            <a:ext cx="2650432" cy="177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1" descr="Un conjunto de letras blancas en un fondo blanc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272" y="4750232"/>
            <a:ext cx="3923153" cy="15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"/>
          <p:cNvSpPr txBox="1">
            <a:spLocks noGrp="1"/>
          </p:cNvSpPr>
          <p:nvPr>
            <p:ph type="ctrTitle"/>
          </p:nvPr>
        </p:nvSpPr>
        <p:spPr>
          <a:xfrm>
            <a:off x="377687" y="36641"/>
            <a:ext cx="114366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ES" sz="4000">
                <a:latin typeface="Calibri"/>
                <a:ea typeface="Calibri"/>
                <a:cs typeface="Calibri"/>
                <a:sym typeface="Calibri"/>
              </a:rPr>
              <a:t>ALGORITMO DE ACTUACIÓN EN PACIENTES NO DIÁLISIS</a:t>
            </a:r>
            <a:endParaRPr/>
          </a:p>
        </p:txBody>
      </p:sp>
      <p:sp>
        <p:nvSpPr>
          <p:cNvPr id="464" name="Google Shape;464;p3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3498574" y="1033670"/>
            <a:ext cx="5446500" cy="5627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D8A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66" name="Google Shape;466;p32"/>
          <p:cNvGrpSpPr/>
          <p:nvPr/>
        </p:nvGrpSpPr>
        <p:grpSpPr>
          <a:xfrm>
            <a:off x="4102418" y="1288732"/>
            <a:ext cx="3909975" cy="4091651"/>
            <a:chOff x="5" y="5"/>
            <a:chExt cx="6292" cy="6746"/>
          </a:xfrm>
        </p:grpSpPr>
        <p:sp>
          <p:nvSpPr>
            <p:cNvPr id="467" name="Google Shape;467;p32"/>
            <p:cNvSpPr/>
            <p:nvPr/>
          </p:nvSpPr>
          <p:spPr>
            <a:xfrm>
              <a:off x="177" y="5"/>
              <a:ext cx="4500" cy="6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68" name="Google Shape;468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2" y="76"/>
              <a:ext cx="4062" cy="4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9" name="Google Shape;469;p32"/>
            <p:cNvCxnSpPr/>
            <p:nvPr/>
          </p:nvCxnSpPr>
          <p:spPr>
            <a:xfrm>
              <a:off x="1847" y="604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0" name="Google Shape;470;p32"/>
            <p:cNvSpPr/>
            <p:nvPr/>
          </p:nvSpPr>
          <p:spPr>
            <a:xfrm>
              <a:off x="1847" y="1150"/>
              <a:ext cx="1500" cy="3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2188" y="1228"/>
              <a:ext cx="183" cy="99"/>
            </a:xfrm>
            <a:custGeom>
              <a:avLst/>
              <a:gdLst/>
              <a:ahLst/>
              <a:cxnLst/>
              <a:rect l="l" t="t" r="r" b="b"/>
              <a:pathLst>
                <a:path w="183" h="99" extrusionOk="0">
                  <a:moveTo>
                    <a:pt x="69" y="93"/>
                  </a:moveTo>
                  <a:lnTo>
                    <a:pt x="27" y="45"/>
                  </a:lnTo>
                  <a:lnTo>
                    <a:pt x="64" y="6"/>
                  </a:lnTo>
                  <a:lnTo>
                    <a:pt x="55" y="0"/>
                  </a:lnTo>
                  <a:lnTo>
                    <a:pt x="14" y="44"/>
                  </a:lnTo>
                  <a:lnTo>
                    <a:pt x="14" y="1"/>
                  </a:lnTo>
                  <a:lnTo>
                    <a:pt x="0" y="1"/>
                  </a:lnTo>
                  <a:lnTo>
                    <a:pt x="0" y="97"/>
                  </a:lnTo>
                  <a:lnTo>
                    <a:pt x="14" y="97"/>
                  </a:lnTo>
                  <a:lnTo>
                    <a:pt x="14" y="48"/>
                  </a:lnTo>
                  <a:lnTo>
                    <a:pt x="56" y="99"/>
                  </a:lnTo>
                  <a:lnTo>
                    <a:pt x="69" y="93"/>
                  </a:lnTo>
                  <a:close/>
                  <a:moveTo>
                    <a:pt x="183" y="59"/>
                  </a:moveTo>
                  <a:lnTo>
                    <a:pt x="114" y="27"/>
                  </a:lnTo>
                  <a:lnTo>
                    <a:pt x="114" y="36"/>
                  </a:lnTo>
                  <a:lnTo>
                    <a:pt x="172" y="63"/>
                  </a:lnTo>
                  <a:lnTo>
                    <a:pt x="114" y="89"/>
                  </a:lnTo>
                  <a:lnTo>
                    <a:pt x="114" y="98"/>
                  </a:lnTo>
                  <a:lnTo>
                    <a:pt x="183" y="66"/>
                  </a:lnTo>
                  <a:lnTo>
                    <a:pt x="183" y="59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72" name="Google Shape;472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20" y="1227"/>
              <a:ext cx="178" cy="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7" y="1224"/>
              <a:ext cx="340" cy="1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4" name="Google Shape;474;p32"/>
            <p:cNvCxnSpPr/>
            <p:nvPr/>
          </p:nvCxnSpPr>
          <p:spPr>
            <a:xfrm>
              <a:off x="2514" y="1418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5" name="Google Shape;475;p32"/>
            <p:cNvSpPr/>
            <p:nvPr/>
          </p:nvSpPr>
          <p:spPr>
            <a:xfrm>
              <a:off x="2097" y="1975"/>
              <a:ext cx="4200" cy="9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76" name="Google Shape;476;p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46" y="2051"/>
              <a:ext cx="3887" cy="62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7" name="Google Shape;477;p32"/>
            <p:cNvCxnSpPr/>
            <p:nvPr/>
          </p:nvCxnSpPr>
          <p:spPr>
            <a:xfrm>
              <a:off x="3618" y="2734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32"/>
            <p:cNvSpPr/>
            <p:nvPr/>
          </p:nvSpPr>
          <p:spPr>
            <a:xfrm>
              <a:off x="5" y="3341"/>
              <a:ext cx="4200" cy="1200"/>
            </a:xfrm>
            <a:prstGeom prst="rect">
              <a:avLst/>
            </a:prstGeom>
            <a:solidFill>
              <a:srgbClr val="E5DA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5" y="3341"/>
              <a:ext cx="4200" cy="12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80" name="Google Shape;480;p3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1" y="3395"/>
              <a:ext cx="3874" cy="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32"/>
            <p:cNvSpPr/>
            <p:nvPr/>
          </p:nvSpPr>
          <p:spPr>
            <a:xfrm>
              <a:off x="1816" y="4912"/>
              <a:ext cx="3000" cy="3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82" name="Google Shape;482;p3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76" y="4985"/>
              <a:ext cx="2480" cy="1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3" name="Google Shape;483;p32"/>
            <p:cNvCxnSpPr/>
            <p:nvPr/>
          </p:nvCxnSpPr>
          <p:spPr>
            <a:xfrm>
              <a:off x="2980" y="5176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84" name="Google Shape;484;p3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50" y="5746"/>
              <a:ext cx="2613" cy="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32"/>
            <p:cNvSpPr/>
            <p:nvPr/>
          </p:nvSpPr>
          <p:spPr>
            <a:xfrm>
              <a:off x="3934" y="5457"/>
              <a:ext cx="83" cy="269"/>
            </a:xfrm>
            <a:custGeom>
              <a:avLst/>
              <a:gdLst/>
              <a:ahLst/>
              <a:cxnLst/>
              <a:rect l="l" t="t" r="r" b="b"/>
              <a:pathLst>
                <a:path w="83" h="269" extrusionOk="0">
                  <a:moveTo>
                    <a:pt x="35" y="187"/>
                  </a:moveTo>
                  <a:lnTo>
                    <a:pt x="0" y="187"/>
                  </a:lnTo>
                  <a:lnTo>
                    <a:pt x="42" y="269"/>
                  </a:lnTo>
                  <a:lnTo>
                    <a:pt x="76" y="201"/>
                  </a:lnTo>
                  <a:lnTo>
                    <a:pt x="35" y="201"/>
                  </a:lnTo>
                  <a:lnTo>
                    <a:pt x="35" y="187"/>
                  </a:lnTo>
                  <a:close/>
                  <a:moveTo>
                    <a:pt x="48" y="0"/>
                  </a:moveTo>
                  <a:lnTo>
                    <a:pt x="35" y="0"/>
                  </a:lnTo>
                  <a:lnTo>
                    <a:pt x="35" y="201"/>
                  </a:lnTo>
                  <a:lnTo>
                    <a:pt x="48" y="201"/>
                  </a:lnTo>
                  <a:lnTo>
                    <a:pt x="48" y="0"/>
                  </a:lnTo>
                  <a:close/>
                  <a:moveTo>
                    <a:pt x="83" y="187"/>
                  </a:moveTo>
                  <a:lnTo>
                    <a:pt x="48" y="187"/>
                  </a:lnTo>
                  <a:lnTo>
                    <a:pt x="48" y="201"/>
                  </a:lnTo>
                  <a:lnTo>
                    <a:pt x="76" y="201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3597" y="5265"/>
              <a:ext cx="198" cy="9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84" y="2"/>
                  </a:moveTo>
                  <a:lnTo>
                    <a:pt x="73" y="2"/>
                  </a:lnTo>
                  <a:lnTo>
                    <a:pt x="73" y="78"/>
                  </a:lnTo>
                  <a:lnTo>
                    <a:pt x="72" y="78"/>
                  </a:lnTo>
                  <a:lnTo>
                    <a:pt x="63" y="65"/>
                  </a:lnTo>
                  <a:lnTo>
                    <a:pt x="47" y="45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11" y="21"/>
                  </a:lnTo>
                  <a:lnTo>
                    <a:pt x="20" y="33"/>
                  </a:lnTo>
                  <a:lnTo>
                    <a:pt x="37" y="53"/>
                  </a:lnTo>
                  <a:lnTo>
                    <a:pt x="73" y="97"/>
                  </a:lnTo>
                  <a:lnTo>
                    <a:pt x="84" y="97"/>
                  </a:lnTo>
                  <a:lnTo>
                    <a:pt x="84" y="2"/>
                  </a:lnTo>
                  <a:close/>
                  <a:moveTo>
                    <a:pt x="197" y="48"/>
                  </a:moveTo>
                  <a:lnTo>
                    <a:pt x="194" y="29"/>
                  </a:lnTo>
                  <a:lnTo>
                    <a:pt x="184" y="14"/>
                  </a:lnTo>
                  <a:lnTo>
                    <a:pt x="183" y="13"/>
                  </a:lnTo>
                  <a:lnTo>
                    <a:pt x="183" y="48"/>
                  </a:lnTo>
                  <a:lnTo>
                    <a:pt x="181" y="62"/>
                  </a:lnTo>
                  <a:lnTo>
                    <a:pt x="175" y="76"/>
                  </a:lnTo>
                  <a:lnTo>
                    <a:pt x="165" y="85"/>
                  </a:lnTo>
                  <a:lnTo>
                    <a:pt x="150" y="89"/>
                  </a:lnTo>
                  <a:lnTo>
                    <a:pt x="134" y="85"/>
                  </a:lnTo>
                  <a:lnTo>
                    <a:pt x="124" y="76"/>
                  </a:lnTo>
                  <a:lnTo>
                    <a:pt x="118" y="62"/>
                  </a:lnTo>
                  <a:lnTo>
                    <a:pt x="116" y="48"/>
                  </a:lnTo>
                  <a:lnTo>
                    <a:pt x="118" y="34"/>
                  </a:lnTo>
                  <a:lnTo>
                    <a:pt x="124" y="22"/>
                  </a:lnTo>
                  <a:lnTo>
                    <a:pt x="134" y="13"/>
                  </a:lnTo>
                  <a:lnTo>
                    <a:pt x="150" y="9"/>
                  </a:lnTo>
                  <a:lnTo>
                    <a:pt x="165" y="13"/>
                  </a:lnTo>
                  <a:lnTo>
                    <a:pt x="175" y="22"/>
                  </a:lnTo>
                  <a:lnTo>
                    <a:pt x="181" y="34"/>
                  </a:lnTo>
                  <a:lnTo>
                    <a:pt x="183" y="48"/>
                  </a:lnTo>
                  <a:lnTo>
                    <a:pt x="183" y="13"/>
                  </a:lnTo>
                  <a:lnTo>
                    <a:pt x="177" y="9"/>
                  </a:lnTo>
                  <a:lnTo>
                    <a:pt x="169" y="4"/>
                  </a:lnTo>
                  <a:lnTo>
                    <a:pt x="150" y="0"/>
                  </a:lnTo>
                  <a:lnTo>
                    <a:pt x="130" y="4"/>
                  </a:lnTo>
                  <a:lnTo>
                    <a:pt x="115" y="14"/>
                  </a:lnTo>
                  <a:lnTo>
                    <a:pt x="105" y="29"/>
                  </a:lnTo>
                  <a:lnTo>
                    <a:pt x="102" y="48"/>
                  </a:lnTo>
                  <a:lnTo>
                    <a:pt x="105" y="68"/>
                  </a:lnTo>
                  <a:lnTo>
                    <a:pt x="115" y="84"/>
                  </a:lnTo>
                  <a:lnTo>
                    <a:pt x="130" y="95"/>
                  </a:lnTo>
                  <a:lnTo>
                    <a:pt x="150" y="99"/>
                  </a:lnTo>
                  <a:lnTo>
                    <a:pt x="169" y="95"/>
                  </a:lnTo>
                  <a:lnTo>
                    <a:pt x="177" y="89"/>
                  </a:lnTo>
                  <a:lnTo>
                    <a:pt x="184" y="84"/>
                  </a:lnTo>
                  <a:lnTo>
                    <a:pt x="194" y="68"/>
                  </a:lnTo>
                  <a:lnTo>
                    <a:pt x="197" y="48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87" name="Google Shape;487;p3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057" y="5310"/>
              <a:ext cx="102" cy="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32"/>
            <p:cNvSpPr/>
            <p:nvPr/>
          </p:nvSpPr>
          <p:spPr>
            <a:xfrm>
              <a:off x="2943" y="4663"/>
              <a:ext cx="83" cy="253"/>
            </a:xfrm>
            <a:custGeom>
              <a:avLst/>
              <a:gdLst/>
              <a:ahLst/>
              <a:cxnLst/>
              <a:rect l="l" t="t" r="r" b="b"/>
              <a:pathLst>
                <a:path w="83" h="253" extrusionOk="0">
                  <a:moveTo>
                    <a:pt x="35" y="170"/>
                  </a:moveTo>
                  <a:lnTo>
                    <a:pt x="0" y="170"/>
                  </a:lnTo>
                  <a:lnTo>
                    <a:pt x="42" y="253"/>
                  </a:lnTo>
                  <a:lnTo>
                    <a:pt x="76" y="184"/>
                  </a:lnTo>
                  <a:lnTo>
                    <a:pt x="35" y="184"/>
                  </a:lnTo>
                  <a:lnTo>
                    <a:pt x="35" y="170"/>
                  </a:lnTo>
                  <a:close/>
                  <a:moveTo>
                    <a:pt x="48" y="0"/>
                  </a:moveTo>
                  <a:lnTo>
                    <a:pt x="35" y="0"/>
                  </a:lnTo>
                  <a:lnTo>
                    <a:pt x="35" y="184"/>
                  </a:lnTo>
                  <a:lnTo>
                    <a:pt x="48" y="184"/>
                  </a:lnTo>
                  <a:lnTo>
                    <a:pt x="48" y="0"/>
                  </a:lnTo>
                  <a:close/>
                  <a:moveTo>
                    <a:pt x="83" y="170"/>
                  </a:moveTo>
                  <a:lnTo>
                    <a:pt x="48" y="170"/>
                  </a:lnTo>
                  <a:lnTo>
                    <a:pt x="48" y="184"/>
                  </a:lnTo>
                  <a:lnTo>
                    <a:pt x="76" y="184"/>
                  </a:lnTo>
                  <a:lnTo>
                    <a:pt x="83" y="170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89" name="Google Shape;489;p3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35" y="4510"/>
              <a:ext cx="102" cy="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32"/>
            <p:cNvSpPr/>
            <p:nvPr/>
          </p:nvSpPr>
          <p:spPr>
            <a:xfrm>
              <a:off x="2347" y="3034"/>
              <a:ext cx="83" cy="253"/>
            </a:xfrm>
            <a:custGeom>
              <a:avLst/>
              <a:gdLst/>
              <a:ahLst/>
              <a:cxnLst/>
              <a:rect l="l" t="t" r="r" b="b"/>
              <a:pathLst>
                <a:path w="83" h="253" extrusionOk="0">
                  <a:moveTo>
                    <a:pt x="34" y="171"/>
                  </a:moveTo>
                  <a:lnTo>
                    <a:pt x="0" y="171"/>
                  </a:lnTo>
                  <a:lnTo>
                    <a:pt x="41" y="253"/>
                  </a:lnTo>
                  <a:lnTo>
                    <a:pt x="75" y="184"/>
                  </a:lnTo>
                  <a:lnTo>
                    <a:pt x="34" y="184"/>
                  </a:lnTo>
                  <a:lnTo>
                    <a:pt x="34" y="171"/>
                  </a:lnTo>
                  <a:close/>
                  <a:moveTo>
                    <a:pt x="48" y="0"/>
                  </a:moveTo>
                  <a:lnTo>
                    <a:pt x="34" y="0"/>
                  </a:lnTo>
                  <a:lnTo>
                    <a:pt x="34" y="184"/>
                  </a:lnTo>
                  <a:lnTo>
                    <a:pt x="48" y="184"/>
                  </a:lnTo>
                  <a:lnTo>
                    <a:pt x="48" y="0"/>
                  </a:lnTo>
                  <a:close/>
                  <a:moveTo>
                    <a:pt x="82" y="171"/>
                  </a:moveTo>
                  <a:lnTo>
                    <a:pt x="48" y="171"/>
                  </a:lnTo>
                  <a:lnTo>
                    <a:pt x="48" y="184"/>
                  </a:lnTo>
                  <a:lnTo>
                    <a:pt x="75" y="184"/>
                  </a:lnTo>
                  <a:lnTo>
                    <a:pt x="82" y="171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512" y="3814"/>
              <a:ext cx="1500" cy="3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4853" y="3891"/>
              <a:ext cx="182" cy="99"/>
            </a:xfrm>
            <a:custGeom>
              <a:avLst/>
              <a:gdLst/>
              <a:ahLst/>
              <a:cxnLst/>
              <a:rect l="l" t="t" r="r" b="b"/>
              <a:pathLst>
                <a:path w="182" h="99" extrusionOk="0">
                  <a:moveTo>
                    <a:pt x="68" y="93"/>
                  </a:moveTo>
                  <a:lnTo>
                    <a:pt x="26" y="44"/>
                  </a:lnTo>
                  <a:lnTo>
                    <a:pt x="63" y="5"/>
                  </a:lnTo>
                  <a:lnTo>
                    <a:pt x="54" y="0"/>
                  </a:lnTo>
                  <a:lnTo>
                    <a:pt x="13" y="44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97"/>
                  </a:lnTo>
                  <a:lnTo>
                    <a:pt x="13" y="97"/>
                  </a:lnTo>
                  <a:lnTo>
                    <a:pt x="13" y="47"/>
                  </a:lnTo>
                  <a:lnTo>
                    <a:pt x="55" y="98"/>
                  </a:lnTo>
                  <a:lnTo>
                    <a:pt x="68" y="93"/>
                  </a:lnTo>
                  <a:close/>
                  <a:moveTo>
                    <a:pt x="182" y="58"/>
                  </a:moveTo>
                  <a:lnTo>
                    <a:pt x="112" y="26"/>
                  </a:lnTo>
                  <a:lnTo>
                    <a:pt x="112" y="35"/>
                  </a:lnTo>
                  <a:lnTo>
                    <a:pt x="170" y="62"/>
                  </a:lnTo>
                  <a:lnTo>
                    <a:pt x="112" y="89"/>
                  </a:lnTo>
                  <a:lnTo>
                    <a:pt x="112" y="98"/>
                  </a:lnTo>
                  <a:lnTo>
                    <a:pt x="182" y="66"/>
                  </a:lnTo>
                  <a:lnTo>
                    <a:pt x="182" y="58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93" name="Google Shape;493;p3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082" y="3892"/>
              <a:ext cx="181" cy="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3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22" y="3888"/>
              <a:ext cx="340" cy="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2"/>
            <p:cNvSpPr/>
            <p:nvPr/>
          </p:nvSpPr>
          <p:spPr>
            <a:xfrm>
              <a:off x="5200" y="3033"/>
              <a:ext cx="83" cy="758"/>
            </a:xfrm>
            <a:custGeom>
              <a:avLst/>
              <a:gdLst/>
              <a:ahLst/>
              <a:cxnLst/>
              <a:rect l="l" t="t" r="r" b="b"/>
              <a:pathLst>
                <a:path w="83" h="758" extrusionOk="0">
                  <a:moveTo>
                    <a:pt x="35" y="679"/>
                  </a:moveTo>
                  <a:lnTo>
                    <a:pt x="0" y="679"/>
                  </a:lnTo>
                  <a:lnTo>
                    <a:pt x="41" y="757"/>
                  </a:lnTo>
                  <a:lnTo>
                    <a:pt x="76" y="692"/>
                  </a:lnTo>
                  <a:lnTo>
                    <a:pt x="35" y="692"/>
                  </a:lnTo>
                  <a:lnTo>
                    <a:pt x="35" y="679"/>
                  </a:lnTo>
                  <a:close/>
                  <a:moveTo>
                    <a:pt x="48" y="0"/>
                  </a:moveTo>
                  <a:lnTo>
                    <a:pt x="35" y="0"/>
                  </a:lnTo>
                  <a:lnTo>
                    <a:pt x="35" y="692"/>
                  </a:lnTo>
                  <a:lnTo>
                    <a:pt x="48" y="692"/>
                  </a:lnTo>
                  <a:lnTo>
                    <a:pt x="48" y="0"/>
                  </a:lnTo>
                  <a:close/>
                  <a:moveTo>
                    <a:pt x="83" y="679"/>
                  </a:moveTo>
                  <a:lnTo>
                    <a:pt x="48" y="679"/>
                  </a:lnTo>
                  <a:lnTo>
                    <a:pt x="48" y="692"/>
                  </a:lnTo>
                  <a:lnTo>
                    <a:pt x="76" y="692"/>
                  </a:lnTo>
                  <a:lnTo>
                    <a:pt x="83" y="679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96" name="Google Shape;496;p3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84" y="2824"/>
              <a:ext cx="104" cy="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32"/>
            <p:cNvSpPr/>
            <p:nvPr/>
          </p:nvSpPr>
          <p:spPr>
            <a:xfrm>
              <a:off x="4836" y="2835"/>
              <a:ext cx="198" cy="9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84" y="1"/>
                  </a:moveTo>
                  <a:lnTo>
                    <a:pt x="73" y="1"/>
                  </a:lnTo>
                  <a:lnTo>
                    <a:pt x="73" y="77"/>
                  </a:lnTo>
                  <a:lnTo>
                    <a:pt x="72" y="77"/>
                  </a:lnTo>
                  <a:lnTo>
                    <a:pt x="63" y="65"/>
                  </a:lnTo>
                  <a:lnTo>
                    <a:pt x="46" y="45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11" y="21"/>
                  </a:lnTo>
                  <a:lnTo>
                    <a:pt x="20" y="33"/>
                  </a:lnTo>
                  <a:lnTo>
                    <a:pt x="36" y="53"/>
                  </a:lnTo>
                  <a:lnTo>
                    <a:pt x="73" y="97"/>
                  </a:lnTo>
                  <a:lnTo>
                    <a:pt x="84" y="97"/>
                  </a:lnTo>
                  <a:lnTo>
                    <a:pt x="84" y="1"/>
                  </a:lnTo>
                  <a:close/>
                  <a:moveTo>
                    <a:pt x="197" y="47"/>
                  </a:moveTo>
                  <a:lnTo>
                    <a:pt x="194" y="29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3" y="47"/>
                  </a:lnTo>
                  <a:lnTo>
                    <a:pt x="181" y="62"/>
                  </a:lnTo>
                  <a:lnTo>
                    <a:pt x="175" y="75"/>
                  </a:lnTo>
                  <a:lnTo>
                    <a:pt x="165" y="85"/>
                  </a:lnTo>
                  <a:lnTo>
                    <a:pt x="149" y="89"/>
                  </a:lnTo>
                  <a:lnTo>
                    <a:pt x="134" y="85"/>
                  </a:lnTo>
                  <a:lnTo>
                    <a:pt x="123" y="75"/>
                  </a:lnTo>
                  <a:lnTo>
                    <a:pt x="118" y="62"/>
                  </a:lnTo>
                  <a:lnTo>
                    <a:pt x="116" y="47"/>
                  </a:lnTo>
                  <a:lnTo>
                    <a:pt x="118" y="34"/>
                  </a:lnTo>
                  <a:lnTo>
                    <a:pt x="124" y="22"/>
                  </a:lnTo>
                  <a:lnTo>
                    <a:pt x="134" y="13"/>
                  </a:lnTo>
                  <a:lnTo>
                    <a:pt x="149" y="9"/>
                  </a:lnTo>
                  <a:lnTo>
                    <a:pt x="165" y="13"/>
                  </a:lnTo>
                  <a:lnTo>
                    <a:pt x="175" y="22"/>
                  </a:lnTo>
                  <a:lnTo>
                    <a:pt x="181" y="34"/>
                  </a:lnTo>
                  <a:lnTo>
                    <a:pt x="183" y="47"/>
                  </a:lnTo>
                  <a:lnTo>
                    <a:pt x="183" y="13"/>
                  </a:lnTo>
                  <a:lnTo>
                    <a:pt x="177" y="9"/>
                  </a:lnTo>
                  <a:lnTo>
                    <a:pt x="168" y="3"/>
                  </a:lnTo>
                  <a:lnTo>
                    <a:pt x="149" y="0"/>
                  </a:lnTo>
                  <a:lnTo>
                    <a:pt x="130" y="3"/>
                  </a:lnTo>
                  <a:lnTo>
                    <a:pt x="115" y="13"/>
                  </a:lnTo>
                  <a:lnTo>
                    <a:pt x="105" y="29"/>
                  </a:lnTo>
                  <a:lnTo>
                    <a:pt x="102" y="47"/>
                  </a:lnTo>
                  <a:lnTo>
                    <a:pt x="105" y="67"/>
                  </a:lnTo>
                  <a:lnTo>
                    <a:pt x="114" y="84"/>
                  </a:lnTo>
                  <a:lnTo>
                    <a:pt x="129" y="95"/>
                  </a:lnTo>
                  <a:lnTo>
                    <a:pt x="149" y="99"/>
                  </a:lnTo>
                  <a:lnTo>
                    <a:pt x="169" y="95"/>
                  </a:lnTo>
                  <a:lnTo>
                    <a:pt x="177" y="89"/>
                  </a:lnTo>
                  <a:lnTo>
                    <a:pt x="184" y="84"/>
                  </a:lnTo>
                  <a:lnTo>
                    <a:pt x="194" y="67"/>
                  </a:lnTo>
                  <a:lnTo>
                    <a:pt x="197" y="47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241" y="1699"/>
              <a:ext cx="2310" cy="1570"/>
            </a:xfrm>
            <a:custGeom>
              <a:avLst/>
              <a:gdLst/>
              <a:ahLst/>
              <a:cxnLst/>
              <a:rect l="l" t="t" r="r" b="b"/>
              <a:pathLst>
                <a:path w="2310" h="1570" extrusionOk="0">
                  <a:moveTo>
                    <a:pt x="83" y="1487"/>
                  </a:moveTo>
                  <a:lnTo>
                    <a:pt x="48" y="1487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35" y="1487"/>
                  </a:lnTo>
                  <a:lnTo>
                    <a:pt x="0" y="1487"/>
                  </a:lnTo>
                  <a:lnTo>
                    <a:pt x="42" y="1570"/>
                  </a:lnTo>
                  <a:lnTo>
                    <a:pt x="76" y="1501"/>
                  </a:lnTo>
                  <a:lnTo>
                    <a:pt x="83" y="1487"/>
                  </a:lnTo>
                  <a:close/>
                  <a:moveTo>
                    <a:pt x="2310" y="187"/>
                  </a:moveTo>
                  <a:lnTo>
                    <a:pt x="2276" y="187"/>
                  </a:lnTo>
                  <a:lnTo>
                    <a:pt x="2276" y="0"/>
                  </a:lnTo>
                  <a:lnTo>
                    <a:pt x="2262" y="0"/>
                  </a:lnTo>
                  <a:lnTo>
                    <a:pt x="2262" y="187"/>
                  </a:lnTo>
                  <a:lnTo>
                    <a:pt x="2228" y="187"/>
                  </a:lnTo>
                  <a:lnTo>
                    <a:pt x="2269" y="269"/>
                  </a:lnTo>
                  <a:lnTo>
                    <a:pt x="2303" y="201"/>
                  </a:lnTo>
                  <a:lnTo>
                    <a:pt x="2310" y="187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99" name="Google Shape;499;p3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02" y="1530"/>
              <a:ext cx="104" cy="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32"/>
            <p:cNvSpPr/>
            <p:nvPr/>
          </p:nvSpPr>
          <p:spPr>
            <a:xfrm>
              <a:off x="3139" y="1527"/>
              <a:ext cx="198" cy="9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84" y="1"/>
                  </a:moveTo>
                  <a:lnTo>
                    <a:pt x="73" y="1"/>
                  </a:lnTo>
                  <a:lnTo>
                    <a:pt x="73" y="78"/>
                  </a:lnTo>
                  <a:lnTo>
                    <a:pt x="63" y="65"/>
                  </a:lnTo>
                  <a:lnTo>
                    <a:pt x="47" y="45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1" y="33"/>
                  </a:lnTo>
                  <a:lnTo>
                    <a:pt x="37" y="53"/>
                  </a:lnTo>
                  <a:lnTo>
                    <a:pt x="74" y="97"/>
                  </a:lnTo>
                  <a:lnTo>
                    <a:pt x="84" y="97"/>
                  </a:lnTo>
                  <a:lnTo>
                    <a:pt x="84" y="1"/>
                  </a:lnTo>
                  <a:close/>
                  <a:moveTo>
                    <a:pt x="198" y="47"/>
                  </a:moveTo>
                  <a:lnTo>
                    <a:pt x="194" y="29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3" y="47"/>
                  </a:lnTo>
                  <a:lnTo>
                    <a:pt x="181" y="62"/>
                  </a:lnTo>
                  <a:lnTo>
                    <a:pt x="176" y="75"/>
                  </a:lnTo>
                  <a:lnTo>
                    <a:pt x="166" y="85"/>
                  </a:lnTo>
                  <a:lnTo>
                    <a:pt x="150" y="89"/>
                  </a:lnTo>
                  <a:lnTo>
                    <a:pt x="134" y="85"/>
                  </a:lnTo>
                  <a:lnTo>
                    <a:pt x="124" y="75"/>
                  </a:lnTo>
                  <a:lnTo>
                    <a:pt x="118" y="62"/>
                  </a:lnTo>
                  <a:lnTo>
                    <a:pt x="117" y="47"/>
                  </a:lnTo>
                  <a:lnTo>
                    <a:pt x="119" y="34"/>
                  </a:lnTo>
                  <a:lnTo>
                    <a:pt x="124" y="22"/>
                  </a:lnTo>
                  <a:lnTo>
                    <a:pt x="135" y="13"/>
                  </a:lnTo>
                  <a:lnTo>
                    <a:pt x="150" y="9"/>
                  </a:lnTo>
                  <a:lnTo>
                    <a:pt x="165" y="13"/>
                  </a:lnTo>
                  <a:lnTo>
                    <a:pt x="175" y="22"/>
                  </a:lnTo>
                  <a:lnTo>
                    <a:pt x="181" y="34"/>
                  </a:lnTo>
                  <a:lnTo>
                    <a:pt x="183" y="47"/>
                  </a:lnTo>
                  <a:lnTo>
                    <a:pt x="183" y="13"/>
                  </a:lnTo>
                  <a:lnTo>
                    <a:pt x="178" y="9"/>
                  </a:lnTo>
                  <a:lnTo>
                    <a:pt x="169" y="3"/>
                  </a:lnTo>
                  <a:lnTo>
                    <a:pt x="150" y="0"/>
                  </a:lnTo>
                  <a:lnTo>
                    <a:pt x="131" y="3"/>
                  </a:lnTo>
                  <a:lnTo>
                    <a:pt x="116" y="13"/>
                  </a:lnTo>
                  <a:lnTo>
                    <a:pt x="106" y="29"/>
                  </a:lnTo>
                  <a:lnTo>
                    <a:pt x="102" y="47"/>
                  </a:lnTo>
                  <a:lnTo>
                    <a:pt x="105" y="67"/>
                  </a:lnTo>
                  <a:lnTo>
                    <a:pt x="115" y="84"/>
                  </a:lnTo>
                  <a:lnTo>
                    <a:pt x="130" y="95"/>
                  </a:lnTo>
                  <a:lnTo>
                    <a:pt x="150" y="99"/>
                  </a:lnTo>
                  <a:lnTo>
                    <a:pt x="170" y="95"/>
                  </a:lnTo>
                  <a:lnTo>
                    <a:pt x="178" y="89"/>
                  </a:lnTo>
                  <a:lnTo>
                    <a:pt x="185" y="84"/>
                  </a:lnTo>
                  <a:lnTo>
                    <a:pt x="194" y="67"/>
                  </a:lnTo>
                  <a:lnTo>
                    <a:pt x="198" y="47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574" y="883"/>
              <a:ext cx="2310" cy="2383"/>
            </a:xfrm>
            <a:custGeom>
              <a:avLst/>
              <a:gdLst/>
              <a:ahLst/>
              <a:cxnLst/>
              <a:rect l="l" t="t" r="r" b="b"/>
              <a:pathLst>
                <a:path w="2310" h="2383" extrusionOk="0">
                  <a:moveTo>
                    <a:pt x="82" y="2300"/>
                  </a:moveTo>
                  <a:lnTo>
                    <a:pt x="48" y="2300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4" y="2300"/>
                  </a:lnTo>
                  <a:lnTo>
                    <a:pt x="0" y="2300"/>
                  </a:lnTo>
                  <a:lnTo>
                    <a:pt x="41" y="2382"/>
                  </a:lnTo>
                  <a:lnTo>
                    <a:pt x="75" y="2314"/>
                  </a:lnTo>
                  <a:lnTo>
                    <a:pt x="82" y="2300"/>
                  </a:lnTo>
                  <a:close/>
                  <a:moveTo>
                    <a:pt x="2309" y="187"/>
                  </a:moveTo>
                  <a:lnTo>
                    <a:pt x="2275" y="187"/>
                  </a:lnTo>
                  <a:lnTo>
                    <a:pt x="2275" y="0"/>
                  </a:lnTo>
                  <a:lnTo>
                    <a:pt x="2261" y="0"/>
                  </a:lnTo>
                  <a:lnTo>
                    <a:pt x="2261" y="187"/>
                  </a:lnTo>
                  <a:lnTo>
                    <a:pt x="2227" y="187"/>
                  </a:lnTo>
                  <a:lnTo>
                    <a:pt x="2268" y="269"/>
                  </a:lnTo>
                  <a:lnTo>
                    <a:pt x="2302" y="200"/>
                  </a:lnTo>
                  <a:lnTo>
                    <a:pt x="2309" y="187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502" name="Google Shape;502;p3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" y="714"/>
              <a:ext cx="104" cy="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32"/>
            <p:cNvSpPr/>
            <p:nvPr/>
          </p:nvSpPr>
          <p:spPr>
            <a:xfrm>
              <a:off x="2476" y="733"/>
              <a:ext cx="198" cy="9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83" y="2"/>
                  </a:moveTo>
                  <a:lnTo>
                    <a:pt x="72" y="2"/>
                  </a:lnTo>
                  <a:lnTo>
                    <a:pt x="72" y="78"/>
                  </a:lnTo>
                  <a:lnTo>
                    <a:pt x="63" y="65"/>
                  </a:lnTo>
                  <a:lnTo>
                    <a:pt x="46" y="45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11" y="21"/>
                  </a:lnTo>
                  <a:lnTo>
                    <a:pt x="20" y="33"/>
                  </a:lnTo>
                  <a:lnTo>
                    <a:pt x="36" y="53"/>
                  </a:lnTo>
                  <a:lnTo>
                    <a:pt x="73" y="97"/>
                  </a:lnTo>
                  <a:lnTo>
                    <a:pt x="83" y="97"/>
                  </a:lnTo>
                  <a:lnTo>
                    <a:pt x="83" y="2"/>
                  </a:lnTo>
                  <a:close/>
                  <a:moveTo>
                    <a:pt x="197" y="48"/>
                  </a:moveTo>
                  <a:lnTo>
                    <a:pt x="193" y="29"/>
                  </a:lnTo>
                  <a:lnTo>
                    <a:pt x="183" y="14"/>
                  </a:lnTo>
                  <a:lnTo>
                    <a:pt x="182" y="13"/>
                  </a:lnTo>
                  <a:lnTo>
                    <a:pt x="182" y="48"/>
                  </a:lnTo>
                  <a:lnTo>
                    <a:pt x="181" y="62"/>
                  </a:lnTo>
                  <a:lnTo>
                    <a:pt x="175" y="76"/>
                  </a:lnTo>
                  <a:lnTo>
                    <a:pt x="165" y="85"/>
                  </a:lnTo>
                  <a:lnTo>
                    <a:pt x="149" y="89"/>
                  </a:lnTo>
                  <a:lnTo>
                    <a:pt x="134" y="85"/>
                  </a:lnTo>
                  <a:lnTo>
                    <a:pt x="123" y="76"/>
                  </a:lnTo>
                  <a:lnTo>
                    <a:pt x="118" y="62"/>
                  </a:lnTo>
                  <a:lnTo>
                    <a:pt x="116" y="48"/>
                  </a:lnTo>
                  <a:lnTo>
                    <a:pt x="118" y="34"/>
                  </a:lnTo>
                  <a:lnTo>
                    <a:pt x="124" y="22"/>
                  </a:lnTo>
                  <a:lnTo>
                    <a:pt x="134" y="13"/>
                  </a:lnTo>
                  <a:lnTo>
                    <a:pt x="149" y="9"/>
                  </a:lnTo>
                  <a:lnTo>
                    <a:pt x="164" y="13"/>
                  </a:lnTo>
                  <a:lnTo>
                    <a:pt x="175" y="22"/>
                  </a:lnTo>
                  <a:lnTo>
                    <a:pt x="181" y="34"/>
                  </a:lnTo>
                  <a:lnTo>
                    <a:pt x="182" y="48"/>
                  </a:lnTo>
                  <a:lnTo>
                    <a:pt x="182" y="13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49" y="0"/>
                  </a:lnTo>
                  <a:lnTo>
                    <a:pt x="130" y="4"/>
                  </a:lnTo>
                  <a:lnTo>
                    <a:pt x="115" y="14"/>
                  </a:lnTo>
                  <a:lnTo>
                    <a:pt x="105" y="29"/>
                  </a:lnTo>
                  <a:lnTo>
                    <a:pt x="101" y="48"/>
                  </a:lnTo>
                  <a:lnTo>
                    <a:pt x="105" y="68"/>
                  </a:lnTo>
                  <a:lnTo>
                    <a:pt x="114" y="84"/>
                  </a:lnTo>
                  <a:lnTo>
                    <a:pt x="129" y="95"/>
                  </a:lnTo>
                  <a:lnTo>
                    <a:pt x="149" y="99"/>
                  </a:lnTo>
                  <a:lnTo>
                    <a:pt x="169" y="95"/>
                  </a:lnTo>
                  <a:lnTo>
                    <a:pt x="177" y="89"/>
                  </a:lnTo>
                  <a:lnTo>
                    <a:pt x="184" y="84"/>
                  </a:lnTo>
                  <a:lnTo>
                    <a:pt x="194" y="68"/>
                  </a:lnTo>
                  <a:lnTo>
                    <a:pt x="197" y="48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504" name="Google Shape;504;p32"/>
            <p:cNvCxnSpPr/>
            <p:nvPr/>
          </p:nvCxnSpPr>
          <p:spPr>
            <a:xfrm>
              <a:off x="3979" y="6183"/>
              <a:ext cx="0" cy="30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05" name="Google Shape;505;p3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021" y="6275"/>
              <a:ext cx="102" cy="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32"/>
            <p:cNvSpPr/>
            <p:nvPr/>
          </p:nvSpPr>
          <p:spPr>
            <a:xfrm>
              <a:off x="4640" y="6285"/>
              <a:ext cx="198" cy="9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83" y="2"/>
                  </a:moveTo>
                  <a:lnTo>
                    <a:pt x="72" y="2"/>
                  </a:lnTo>
                  <a:lnTo>
                    <a:pt x="72" y="78"/>
                  </a:lnTo>
                  <a:lnTo>
                    <a:pt x="63" y="66"/>
                  </a:lnTo>
                  <a:lnTo>
                    <a:pt x="46" y="46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11" y="21"/>
                  </a:lnTo>
                  <a:lnTo>
                    <a:pt x="20" y="33"/>
                  </a:lnTo>
                  <a:lnTo>
                    <a:pt x="36" y="53"/>
                  </a:lnTo>
                  <a:lnTo>
                    <a:pt x="73" y="97"/>
                  </a:lnTo>
                  <a:lnTo>
                    <a:pt x="83" y="97"/>
                  </a:lnTo>
                  <a:lnTo>
                    <a:pt x="83" y="2"/>
                  </a:lnTo>
                  <a:close/>
                  <a:moveTo>
                    <a:pt x="197" y="48"/>
                  </a:moveTo>
                  <a:lnTo>
                    <a:pt x="193" y="29"/>
                  </a:lnTo>
                  <a:lnTo>
                    <a:pt x="183" y="14"/>
                  </a:lnTo>
                  <a:lnTo>
                    <a:pt x="182" y="13"/>
                  </a:lnTo>
                  <a:lnTo>
                    <a:pt x="182" y="48"/>
                  </a:lnTo>
                  <a:lnTo>
                    <a:pt x="181" y="62"/>
                  </a:lnTo>
                  <a:lnTo>
                    <a:pt x="175" y="76"/>
                  </a:lnTo>
                  <a:lnTo>
                    <a:pt x="165" y="86"/>
                  </a:lnTo>
                  <a:lnTo>
                    <a:pt x="149" y="90"/>
                  </a:lnTo>
                  <a:lnTo>
                    <a:pt x="134" y="86"/>
                  </a:lnTo>
                  <a:lnTo>
                    <a:pt x="123" y="76"/>
                  </a:lnTo>
                  <a:lnTo>
                    <a:pt x="118" y="62"/>
                  </a:lnTo>
                  <a:lnTo>
                    <a:pt x="116" y="48"/>
                  </a:lnTo>
                  <a:lnTo>
                    <a:pt x="118" y="34"/>
                  </a:lnTo>
                  <a:lnTo>
                    <a:pt x="124" y="22"/>
                  </a:lnTo>
                  <a:lnTo>
                    <a:pt x="134" y="13"/>
                  </a:lnTo>
                  <a:lnTo>
                    <a:pt x="149" y="10"/>
                  </a:lnTo>
                  <a:lnTo>
                    <a:pt x="164" y="13"/>
                  </a:lnTo>
                  <a:lnTo>
                    <a:pt x="175" y="22"/>
                  </a:lnTo>
                  <a:lnTo>
                    <a:pt x="181" y="34"/>
                  </a:lnTo>
                  <a:lnTo>
                    <a:pt x="182" y="48"/>
                  </a:lnTo>
                  <a:lnTo>
                    <a:pt x="182" y="13"/>
                  </a:lnTo>
                  <a:lnTo>
                    <a:pt x="177" y="10"/>
                  </a:lnTo>
                  <a:lnTo>
                    <a:pt x="168" y="4"/>
                  </a:lnTo>
                  <a:lnTo>
                    <a:pt x="149" y="0"/>
                  </a:lnTo>
                  <a:lnTo>
                    <a:pt x="130" y="4"/>
                  </a:lnTo>
                  <a:lnTo>
                    <a:pt x="115" y="14"/>
                  </a:lnTo>
                  <a:lnTo>
                    <a:pt x="105" y="29"/>
                  </a:lnTo>
                  <a:lnTo>
                    <a:pt x="101" y="48"/>
                  </a:lnTo>
                  <a:lnTo>
                    <a:pt x="105" y="68"/>
                  </a:lnTo>
                  <a:lnTo>
                    <a:pt x="114" y="84"/>
                  </a:lnTo>
                  <a:lnTo>
                    <a:pt x="129" y="95"/>
                  </a:lnTo>
                  <a:lnTo>
                    <a:pt x="149" y="99"/>
                  </a:lnTo>
                  <a:lnTo>
                    <a:pt x="169" y="95"/>
                  </a:lnTo>
                  <a:lnTo>
                    <a:pt x="177" y="90"/>
                  </a:lnTo>
                  <a:lnTo>
                    <a:pt x="184" y="84"/>
                  </a:lnTo>
                  <a:lnTo>
                    <a:pt x="194" y="68"/>
                  </a:lnTo>
                  <a:lnTo>
                    <a:pt x="197" y="48"/>
                  </a:lnTo>
                  <a:close/>
                </a:path>
              </a:pathLst>
            </a:custGeom>
            <a:solidFill>
              <a:srgbClr val="2926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608" y="883"/>
              <a:ext cx="4640" cy="3780"/>
            </a:xfrm>
            <a:custGeom>
              <a:avLst/>
              <a:gdLst/>
              <a:ahLst/>
              <a:cxnLst/>
              <a:rect l="l" t="t" r="r" b="b"/>
              <a:pathLst>
                <a:path w="4640" h="3780" extrusionOk="0">
                  <a:moveTo>
                    <a:pt x="0" y="0"/>
                  </a:moveTo>
                  <a:lnTo>
                    <a:pt x="2234" y="0"/>
                  </a:lnTo>
                  <a:moveTo>
                    <a:pt x="670" y="815"/>
                  </a:moveTo>
                  <a:lnTo>
                    <a:pt x="2904" y="815"/>
                  </a:lnTo>
                  <a:moveTo>
                    <a:pt x="1787" y="2150"/>
                  </a:moveTo>
                  <a:lnTo>
                    <a:pt x="4626" y="2150"/>
                  </a:lnTo>
                  <a:moveTo>
                    <a:pt x="4639" y="3197"/>
                  </a:moveTo>
                  <a:lnTo>
                    <a:pt x="4639" y="3780"/>
                  </a:lnTo>
                </a:path>
              </a:pathLst>
            </a:cu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5960" y="4663"/>
              <a:ext cx="83" cy="2088"/>
            </a:xfrm>
            <a:custGeom>
              <a:avLst/>
              <a:gdLst/>
              <a:ahLst/>
              <a:cxnLst/>
              <a:rect l="l" t="t" r="r" b="b"/>
              <a:pathLst>
                <a:path w="83" h="2088" extrusionOk="0">
                  <a:moveTo>
                    <a:pt x="34" y="2004"/>
                  </a:moveTo>
                  <a:lnTo>
                    <a:pt x="0" y="2004"/>
                  </a:lnTo>
                  <a:lnTo>
                    <a:pt x="41" y="2087"/>
                  </a:lnTo>
                  <a:lnTo>
                    <a:pt x="75" y="2018"/>
                  </a:lnTo>
                  <a:lnTo>
                    <a:pt x="34" y="2018"/>
                  </a:lnTo>
                  <a:lnTo>
                    <a:pt x="34" y="2004"/>
                  </a:lnTo>
                  <a:close/>
                  <a:moveTo>
                    <a:pt x="48" y="0"/>
                  </a:moveTo>
                  <a:lnTo>
                    <a:pt x="34" y="0"/>
                  </a:lnTo>
                  <a:lnTo>
                    <a:pt x="34" y="2018"/>
                  </a:lnTo>
                  <a:lnTo>
                    <a:pt x="48" y="2018"/>
                  </a:lnTo>
                  <a:lnTo>
                    <a:pt x="48" y="0"/>
                  </a:lnTo>
                  <a:close/>
                  <a:moveTo>
                    <a:pt x="82" y="2004"/>
                  </a:moveTo>
                  <a:lnTo>
                    <a:pt x="48" y="2004"/>
                  </a:lnTo>
                  <a:lnTo>
                    <a:pt x="48" y="2018"/>
                  </a:lnTo>
                  <a:lnTo>
                    <a:pt x="75" y="2018"/>
                  </a:lnTo>
                  <a:lnTo>
                    <a:pt x="82" y="2004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1743" y="4663"/>
              <a:ext cx="4259" cy="794"/>
            </a:xfrm>
            <a:custGeom>
              <a:avLst/>
              <a:gdLst/>
              <a:ahLst/>
              <a:cxnLst/>
              <a:rect l="l" t="t" r="r" b="b"/>
              <a:pathLst>
                <a:path w="4259" h="794" extrusionOk="0">
                  <a:moveTo>
                    <a:pt x="1248" y="0"/>
                  </a:moveTo>
                  <a:lnTo>
                    <a:pt x="4259" y="0"/>
                  </a:lnTo>
                  <a:moveTo>
                    <a:pt x="0" y="793"/>
                  </a:moveTo>
                  <a:lnTo>
                    <a:pt x="2239" y="793"/>
                  </a:lnTo>
                </a:path>
              </a:pathLst>
            </a:cu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1701" y="6667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0" y="0"/>
                  </a:moveTo>
                  <a:lnTo>
                    <a:pt x="40" y="83"/>
                  </a:lnTo>
                  <a:lnTo>
                    <a:pt x="8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511" name="Google Shape;511;p32"/>
            <p:cNvCxnSpPr/>
            <p:nvPr/>
          </p:nvCxnSpPr>
          <p:spPr>
            <a:xfrm>
              <a:off x="1743" y="5457"/>
              <a:ext cx="0" cy="120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2" name="Google Shape;512;p32"/>
            <p:cNvSpPr/>
            <p:nvPr/>
          </p:nvSpPr>
          <p:spPr>
            <a:xfrm>
              <a:off x="2704" y="6446"/>
              <a:ext cx="2319" cy="304"/>
            </a:xfrm>
            <a:custGeom>
              <a:avLst/>
              <a:gdLst/>
              <a:ahLst/>
              <a:cxnLst/>
              <a:rect l="l" t="t" r="r" b="b"/>
              <a:pathLst>
                <a:path w="2319" h="304" extrusionOk="0">
                  <a:moveTo>
                    <a:pt x="83" y="223"/>
                  </a:moveTo>
                  <a:lnTo>
                    <a:pt x="48" y="222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35" y="222"/>
                  </a:lnTo>
                  <a:lnTo>
                    <a:pt x="0" y="222"/>
                  </a:lnTo>
                  <a:lnTo>
                    <a:pt x="40" y="304"/>
                  </a:lnTo>
                  <a:lnTo>
                    <a:pt x="83" y="223"/>
                  </a:lnTo>
                  <a:close/>
                  <a:moveTo>
                    <a:pt x="2319" y="223"/>
                  </a:moveTo>
                  <a:lnTo>
                    <a:pt x="2284" y="222"/>
                  </a:lnTo>
                  <a:lnTo>
                    <a:pt x="2284" y="0"/>
                  </a:lnTo>
                  <a:lnTo>
                    <a:pt x="2271" y="0"/>
                  </a:lnTo>
                  <a:lnTo>
                    <a:pt x="2271" y="222"/>
                  </a:lnTo>
                  <a:lnTo>
                    <a:pt x="2236" y="222"/>
                  </a:lnTo>
                  <a:lnTo>
                    <a:pt x="2276" y="304"/>
                  </a:lnTo>
                  <a:lnTo>
                    <a:pt x="2319" y="223"/>
                  </a:lnTo>
                  <a:close/>
                </a:path>
              </a:pathLst>
            </a:custGeom>
            <a:solidFill>
              <a:srgbClr val="185C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513" name="Google Shape;513;p32"/>
            <p:cNvCxnSpPr/>
            <p:nvPr/>
          </p:nvCxnSpPr>
          <p:spPr>
            <a:xfrm>
              <a:off x="2746" y="6443"/>
              <a:ext cx="2100" cy="0"/>
            </a:xfrm>
            <a:prstGeom prst="straightConnector1">
              <a:avLst/>
            </a:prstGeom>
            <a:noFill/>
            <a:ln w="9525" cap="flat" cmpd="sng">
              <a:solidFill>
                <a:srgbClr val="185C9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4" name="Google Shape;514;p32"/>
          <p:cNvGrpSpPr/>
          <p:nvPr/>
        </p:nvGrpSpPr>
        <p:grpSpPr>
          <a:xfrm>
            <a:off x="3898649" y="5438805"/>
            <a:ext cx="4634230" cy="766394"/>
            <a:chOff x="5" y="5"/>
            <a:chExt cx="7298" cy="1207"/>
          </a:xfrm>
        </p:grpSpPr>
        <p:sp>
          <p:nvSpPr>
            <p:cNvPr id="515" name="Google Shape;515;p32"/>
            <p:cNvSpPr/>
            <p:nvPr/>
          </p:nvSpPr>
          <p:spPr>
            <a:xfrm>
              <a:off x="5" y="5"/>
              <a:ext cx="3600" cy="1200"/>
            </a:xfrm>
            <a:prstGeom prst="rect">
              <a:avLst/>
            </a:prstGeom>
            <a:solidFill>
              <a:srgbClr val="E5DA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" y="5"/>
              <a:ext cx="3600" cy="12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3703" y="6"/>
              <a:ext cx="3600" cy="1200"/>
            </a:xfrm>
            <a:prstGeom prst="rect">
              <a:avLst/>
            </a:prstGeom>
            <a:solidFill>
              <a:srgbClr val="E5DA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3703" y="6"/>
              <a:ext cx="3600" cy="1200"/>
            </a:xfrm>
            <a:prstGeom prst="rect">
              <a:avLst/>
            </a:prstGeom>
            <a:noFill/>
            <a:ln w="9525" cap="flat" cmpd="sng">
              <a:solidFill>
                <a:srgbClr val="29262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b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519" name="Google Shape;519;p3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5" y="60"/>
              <a:ext cx="3381" cy="1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3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830" y="88"/>
              <a:ext cx="3420" cy="11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"/>
          <p:cNvSpPr txBox="1">
            <a:spLocks noGrp="1"/>
          </p:cNvSpPr>
          <p:nvPr>
            <p:ph type="ctrTitle"/>
          </p:nvPr>
        </p:nvSpPr>
        <p:spPr>
          <a:xfrm>
            <a:off x="935176" y="431619"/>
            <a:ext cx="54372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BIBLIOGRAFÍA</a:t>
            </a:r>
            <a:endParaRPr/>
          </a:p>
        </p:txBody>
      </p:sp>
      <p:sp>
        <p:nvSpPr>
          <p:cNvPr id="526" name="Google Shape;526;p3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sp>
        <p:nvSpPr>
          <p:cNvPr id="527" name="Google Shape;527;p33"/>
          <p:cNvSpPr txBox="1"/>
          <p:nvPr/>
        </p:nvSpPr>
        <p:spPr>
          <a:xfrm>
            <a:off x="711706" y="1381193"/>
            <a:ext cx="10552800" cy="48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Sánchez M. T., Noceda J. Guía para el manejo en urgencias de las alteraciones del potasio. Hospital clínico Malvarosa.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65F9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Suárez D., Vargas J.C., Salas J., Losada I., B. de Miguel Campo, Catalán P.M. Manual de Diagnóstico y Terapéutica Médica Hospital Universitario 12 de Octubre, Madrid. 8ª Edición, 2016. P. 1141-1143.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Montero F. J., Jiménez  Murillo L. Medicina de Urgencias y Emergencias, Guía diagnóstica y protocolos de actuación, 6ª edición. Barcelona, 2018. P. 521-523.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P. Piñera, M.S. Moya, M. Mariné. Tratado de Medicina de Urgencias, tomo 1, 2ª edición. Sociedad Española de Urgencias y Emergencias. Madrid. 2020. P. 553-555.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Álvarez-Rodríguez E, Olaizola Mendibil A, San Martín Díez MA, Burzako Sánchez A, Esteban-Fernández A, Sánchez Álvarez E. Recomendaciones para el manejo de la hiperpotasemia en urgencias, avance online de artículo en prensa, revista de emergencias 2021. Disponible en http://emergencias.portalsemes.org/ver-abstract/recomendaciones-para-el-manejo-de-la-hiperpotasemia-en-urgencias/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pic>
        <p:nvPicPr>
          <p:cNvPr id="533" name="Google Shape;533;p34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1067837" y="539799"/>
            <a:ext cx="26289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mbria"/>
              <a:buNone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ÍNDICE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1"/>
          </p:nvPr>
        </p:nvSpPr>
        <p:spPr>
          <a:xfrm>
            <a:off x="550863" y="2191967"/>
            <a:ext cx="4658100" cy="3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INTRODUCCIÓN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OBJETIVOS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FISIOPATOLOGÍA Y CLINICA DE LA HIPERPOTASEMIA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DIAGNÓSTICO Y TRATAMIENTO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ALGORITMOS DE ACTUACIÓN 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s-ES">
                <a:latin typeface="Cambria"/>
                <a:ea typeface="Cambria"/>
                <a:cs typeface="Cambria"/>
                <a:sym typeface="Cambria"/>
              </a:rPr>
              <a:t>BIBLIOGRAFÍA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326" name="Google Shape;326;p19" descr="Datos digital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08928" y="1596771"/>
            <a:ext cx="3448500" cy="344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327" name="Google Shape;327;p19" descr="Puntos de datos 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18575" y="596392"/>
            <a:ext cx="2263800" cy="226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328" name="Google Shape;328;p19" descr="Fondo de dato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091612" y="3324733"/>
            <a:ext cx="2937000" cy="293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29" name="Google Shape;329;p1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>
            <a:spLocks noGrp="1"/>
          </p:cNvSpPr>
          <p:nvPr>
            <p:ph type="title"/>
          </p:nvPr>
        </p:nvSpPr>
        <p:spPr>
          <a:xfrm>
            <a:off x="3564835" y="411289"/>
            <a:ext cx="3631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s-ES" sz="3600" b="1" u="sng">
                <a:latin typeface="Cambria"/>
                <a:ea typeface="Cambria"/>
                <a:cs typeface="Cambria"/>
                <a:sym typeface="Cambria"/>
              </a:rPr>
              <a:t>INTRODUCCIÓN</a:t>
            </a:r>
            <a:endParaRPr/>
          </a:p>
        </p:txBody>
      </p:sp>
      <p:pic>
        <p:nvPicPr>
          <p:cNvPr id="337" name="Google Shape;337;p20" descr="Fondo digital de puntos de datos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" y="0"/>
            <a:ext cx="3054000" cy="37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38" name="Google Shape;338;p2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318052" y="4530920"/>
            <a:ext cx="11323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 hiperpotasemia es un trastorno electrolítico </a:t>
            </a:r>
            <a:r>
              <a:rPr lang="es-ES" sz="20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frecuente</a:t>
            </a:r>
            <a:r>
              <a:rPr lang="es-ES" sz="2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en los servicios de urgencias y su manejo adecuado impacta en el pronóstico de los pacientes. Éste requiere de la integración de datos clínicos y analíticos sobre el estado de la función renal, la hidratación, el equilibrio ácido-base y la afectación cardiaca. 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3539089" y="1403750"/>
            <a:ext cx="8076300" cy="2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 potasio es el </a:t>
            </a:r>
            <a:r>
              <a:rPr lang="es-E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principal catión intracelular </a:t>
            </a:r>
            <a:r>
              <a:rPr lang="es-E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del organismo. Aproximadamente el 2% del potasio     corporal total se encuentra en el líquido extracelular, mientras que </a:t>
            </a:r>
            <a:r>
              <a:rPr lang="es-E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el 98% del potasio se encuentra en el compartimento intracelular</a:t>
            </a:r>
            <a:r>
              <a:rPr lang="es-ES"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s-E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 mantenimiento del balance de potasio es   esencial para una variedad de funciones celulares y neuromusculares, siendo </a:t>
            </a:r>
            <a:r>
              <a:rPr lang="es-E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su principal eliminación por vía renal </a:t>
            </a:r>
            <a:r>
              <a:rPr lang="es-ES"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(80%</a:t>
            </a:r>
            <a:r>
              <a:rPr lang="es-E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), así como de su distribución intra o extracelular.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/>
          <p:nvPr/>
        </p:nvSpPr>
        <p:spPr>
          <a:xfrm rot="2700000">
            <a:off x="612109" y="481997"/>
            <a:ext cx="1080601" cy="1263649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599887" scaled="0"/>
          </a:gradFill>
          <a:ln>
            <a:noFill/>
          </a:ln>
          <a:effectLst>
            <a:innerShdw blurRad="254000" dist="101600" dir="2700000">
              <a:srgbClr val="59EFC0">
                <a:alpha val="40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8" name="Google Shape;348;p21"/>
          <p:cNvSpPr/>
          <p:nvPr/>
        </p:nvSpPr>
        <p:spPr>
          <a:xfrm rot="8100000">
            <a:off x="626707" y="828843"/>
            <a:ext cx="540088" cy="1080176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12" scaled="0"/>
          </a:gradFill>
          <a:ln>
            <a:noFill/>
          </a:ln>
          <a:effectLst>
            <a:innerShdw blurRad="1270000" dist="2540000">
              <a:srgbClr val="59EFC0">
                <a:alpha val="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rgbClr val="59EFC0">
                <a:alpha val="20000"/>
              </a:srgbClr>
            </a:innerShdw>
            <a:softEdge rad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50" name="Google Shape;350;p21"/>
          <p:cNvGrpSpPr/>
          <p:nvPr/>
        </p:nvGrpSpPr>
        <p:grpSpPr>
          <a:xfrm>
            <a:off x="1291064" y="4299900"/>
            <a:ext cx="2083792" cy="2083792"/>
            <a:chOff x="4840714" y="3556950"/>
            <a:chExt cx="2083792" cy="2083792"/>
          </a:xfrm>
        </p:grpSpPr>
        <p:sp>
          <p:nvSpPr>
            <p:cNvPr id="351" name="Google Shape;351;p21"/>
            <p:cNvSpPr/>
            <p:nvPr/>
          </p:nvSpPr>
          <p:spPr>
            <a:xfrm rot="8100000" flipH="1">
              <a:off x="5006330" y="4192886"/>
              <a:ext cx="1851817" cy="925909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innerShdw blurRad="254000" dist="50800" dir="16200000">
                <a:srgbClr val="90F4D4">
                  <a:alpha val="4000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 rot="8100000" flipH="1">
              <a:off x="4956702" y="4051292"/>
              <a:ext cx="1851817" cy="109511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  <a:effectLst>
              <a:softEdge rad="19050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 rot="2700000" flipH="1">
              <a:off x="6040495" y="3601733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 rot="2700000" flipH="1">
              <a:off x="5059469" y="4582759"/>
              <a:ext cx="106915" cy="466690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  <a:effectLst>
              <a:innerShdw blurRad="63500" dist="2540000">
                <a:srgbClr val="59EFC0">
                  <a:alpha val="0"/>
                </a:srgbClr>
              </a:inn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355" name="Google Shape;35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6" name="Google Shape;356;p21" descr="Fondo digital de puntos de dato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57" name="Google Shape;357;p21"/>
          <p:cNvSpPr/>
          <p:nvPr/>
        </p:nvSpPr>
        <p:spPr>
          <a:xfrm>
            <a:off x="0" y="5773729"/>
            <a:ext cx="12192000" cy="10842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8" name="Google Shape;358;p21"/>
          <p:cNvSpPr/>
          <p:nvPr/>
        </p:nvSpPr>
        <p:spPr>
          <a:xfrm rot="10800000">
            <a:off x="0" y="-5"/>
            <a:ext cx="9000000" cy="6858000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435155" y="505338"/>
            <a:ext cx="34512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mbria"/>
              <a:buNone/>
            </a:pPr>
            <a:r>
              <a:rPr lang="es-ES" sz="4800" b="1" u="sng">
                <a:latin typeface="Cambria"/>
                <a:ea typeface="Cambria"/>
                <a:cs typeface="Cambria"/>
                <a:sym typeface="Cambria"/>
              </a:rPr>
              <a:t>OBJETIVOS</a:t>
            </a:r>
            <a:endParaRPr sz="4800" b="1" u="sng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550863" y="1846080"/>
            <a:ext cx="5437200" cy="4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u="sng">
                <a:latin typeface="Cambria"/>
                <a:ea typeface="Cambria"/>
                <a:cs typeface="Cambria"/>
                <a:sym typeface="Cambria"/>
              </a:rPr>
              <a:t>GENERAL</a:t>
            </a:r>
            <a:r>
              <a:rPr lang="es-ES">
                <a:latin typeface="Cambria"/>
                <a:ea typeface="Cambria"/>
                <a:cs typeface="Cambria"/>
                <a:sym typeface="Cambria"/>
              </a:rPr>
              <a:t>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ES" sz="1800">
                <a:latin typeface="Cambria"/>
                <a:ea typeface="Cambria"/>
                <a:cs typeface="Cambria"/>
                <a:sym typeface="Cambria"/>
              </a:rPr>
              <a:t>Establecer una </a:t>
            </a:r>
            <a:r>
              <a:rPr lang="es-ES" sz="1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pauta de actuación estandarizada y homogénea</a:t>
            </a:r>
            <a:r>
              <a:rPr lang="es-ES" sz="1800">
                <a:latin typeface="Cambria"/>
                <a:ea typeface="Cambria"/>
                <a:cs typeface="Cambria"/>
                <a:sym typeface="Cambria"/>
              </a:rPr>
              <a:t> que garantice la detección precoz y una atención rápida y segura en pacientes con hiperpotasemia.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u="sng">
                <a:latin typeface="Cambria"/>
                <a:ea typeface="Cambria"/>
                <a:cs typeface="Cambria"/>
                <a:sym typeface="Cambria"/>
              </a:rPr>
              <a:t>ESPECÍFICO</a:t>
            </a:r>
            <a:r>
              <a:rPr lang="es-ES">
                <a:latin typeface="Cambria"/>
                <a:ea typeface="Cambria"/>
                <a:cs typeface="Cambria"/>
                <a:sym typeface="Cambria"/>
              </a:rPr>
              <a:t>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ES" sz="1800">
                <a:latin typeface="Cambria"/>
                <a:ea typeface="Cambria"/>
                <a:cs typeface="Cambria"/>
                <a:sym typeface="Cambria"/>
              </a:rPr>
              <a:t> Establecer un procedimiento único en el Servicio de Urgencias que garantice la información y la coordinación de todos los recursos dedicados al manejo de la hiperpotasemia.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1" name="Google Shape;361;p2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3915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s-ES" sz="3600" b="1" u="sng">
                <a:latin typeface="Cambria"/>
                <a:ea typeface="Cambria"/>
                <a:cs typeface="Cambria"/>
                <a:sym typeface="Cambria"/>
              </a:rPr>
              <a:t>FISIOPATOLOGÍA</a:t>
            </a:r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368" name="Google Shape;368;p22"/>
          <p:cNvSpPr txBox="1"/>
          <p:nvPr/>
        </p:nvSpPr>
        <p:spPr>
          <a:xfrm>
            <a:off x="4465983" y="625013"/>
            <a:ext cx="74211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potasio (K) es el catión intracelular más importan­te del organismo. El 98% del K corporal total (alrede­dor de 3.000 mEq) se encuentra en el interior de las células y solo un 2% se halla en el líquido extracelular.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concentración del K intracelular es de 140 mEq/l y la del K extracelular (que es la que se mide en la práctica clínica) es de 4-5 mEq/l.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50" y="1336309"/>
            <a:ext cx="2628900" cy="321166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 txBox="1"/>
          <p:nvPr/>
        </p:nvSpPr>
        <p:spPr>
          <a:xfrm>
            <a:off x="3848859" y="2690336"/>
            <a:ext cx="77922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diferencia entre los dos cationes se man­tiene mediante la bomba de Na/K-ATPasa de la mem­brana celular (que bombea el sodio y el K a la cé­lula en una proporción de 3:2); y es el mayor determinante del potencial de membrana en reposo, que es fundamental para la excitabilidad cardiaca y neuromuscular.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50862" y="4874696"/>
            <a:ext cx="7141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80% del K ingerido se excreta por el riñón, un 15% por el tracto gastrointestinal a través de las heces y el 5% restante por el sudor. Las pérdidas extrarrenales de K tienen poca trascendencia, salvo en situaciones es­peciales (quemaduras extensas, ejercicio intenso…)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7692403" y="4306957"/>
            <a:ext cx="3638100" cy="1768200"/>
          </a:xfrm>
          <a:prstGeom prst="roundRect">
            <a:avLst>
              <a:gd name="adj" fmla="val 30908"/>
            </a:avLst>
          </a:prstGeom>
          <a:solidFill>
            <a:schemeClr val="accent1"/>
          </a:solidFill>
          <a:ln w="12700" cap="flat" cmpd="sng">
            <a:solidFill>
              <a:srgbClr val="0D8A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Leve: 5.5-5.9 mEq/l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Moderada: 6.0-6.4 mEq/l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Grave: ≥ 6.5 mEq/l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>
            <a:spLocks noGrp="1"/>
          </p:cNvSpPr>
          <p:nvPr>
            <p:ph type="title"/>
          </p:nvPr>
        </p:nvSpPr>
        <p:spPr>
          <a:xfrm>
            <a:off x="564114" y="289370"/>
            <a:ext cx="41802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s-ES" sz="4000">
                <a:latin typeface="Cambria"/>
                <a:ea typeface="Cambria"/>
                <a:cs typeface="Cambria"/>
                <a:sym typeface="Cambria"/>
              </a:rPr>
              <a:t>ETIOPATOGENIA</a:t>
            </a:r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graphicFrame>
        <p:nvGraphicFramePr>
          <p:cNvPr id="379" name="Google Shape;379;p23"/>
          <p:cNvGraphicFramePr/>
          <p:nvPr/>
        </p:nvGraphicFramePr>
        <p:xfrm>
          <a:off x="2928730" y="993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{1BA04E84-481F-48DE-9713-4AA36503FD1A}</a:tableStyleId>
              </a:tblPr>
              <a:tblGrid>
                <a:gridCol w="2428300"/>
                <a:gridCol w="4591850"/>
              </a:tblGrid>
              <a:tr h="1156975">
                <a:tc>
                  <a:txBody>
                    <a:bodyPr/>
                    <a:lstStyle/>
                    <a:p>
                      <a:pPr marL="298450" marR="0" lvl="0" indent="-229234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9215" marR="0" lvl="0" indent="-69215" algn="l" rtl="0">
                        <a:spcBef>
                          <a:spcPts val="89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Pseudohiperpotasemia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Suero hemolizado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Aplicación de torniquete por tiempo prolongado (&gt; 1 minuto)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Leucocitosis o trombocitosis marcada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Error de laboratorio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311150" lvl="0" indent="-342900" algn="l" rtl="0">
                        <a:lnSpc>
                          <a:spcPct val="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Extracción de sangre de una vía por la que se está perfundiendo potasio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AF1"/>
                    </a:solidFill>
                  </a:tcPr>
                </a:tc>
              </a:tr>
              <a:tr h="567600">
                <a:tc>
                  <a:txBody>
                    <a:bodyPr/>
                    <a:lstStyle/>
                    <a:p>
                      <a:pPr marL="69215" marR="0" lvl="0" indent="-692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Incremento del aporte de potasio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Administración parenteral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Exceso en la dieta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82916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Suplementos de potasio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83125">
                <a:tc>
                  <a:txBody>
                    <a:bodyPr/>
                    <a:lstStyle/>
                    <a:p>
                      <a:pPr marL="298450" marR="0" lvl="0" indent="-229234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98450" marR="0" lvl="0" indent="-229234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98450" marR="0" lvl="0" indent="-229234" algn="l" rtl="0"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9215" marR="596900" lvl="0" indent="-69215" algn="l" rtl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de potasio al líquido extracelular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Pseudohiperpotasemia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Acidosis metabólica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Déficit o resistencia a la insulina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Estados hiperosmolares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Incrementos del catabolismo celular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Destrucción tisular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Hemorragia interna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Parálisis hiperpotasémica periódica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Síndrome de lisis tisular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62230" lvl="0" indent="-342900" algn="l" rtl="0">
                        <a:lnSpc>
                          <a:spcPct val="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Fármacos: b-bloqueantes, agonistas alfaadrenérgicos, somatostatina, arginina, succinilcolina, digital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AF1"/>
                    </a:solidFill>
                  </a:tcPr>
                </a:tc>
              </a:tr>
              <a:tr h="1506425">
                <a:tc>
                  <a:txBody>
                    <a:bodyPr/>
                    <a:lstStyle/>
                    <a:p>
                      <a:pPr marL="69215" marR="0" lvl="0" indent="-692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Disminución de la eliminación renal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Insuficiencia renal oligúrica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Hipoaldosteronismo y pseudohipoaldosteronismo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Insuficiencia suprarrenal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65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Acidosis tubular renal tipos II y IV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Deplección de volumen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574675" lvl="0" indent="-342900" algn="l" rtl="0">
                        <a:lnSpc>
                          <a:spcPct val="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50"/>
                        <a:buFont typeface="Noto Sans Symbols"/>
                        <a:buChar char="∙"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Fármacos: IECAs, ARA-II, AINEs, Heparinas, ß-bloqueantes, espironolactona, amilorida, triamtireno, trimetropina, pentamidina, ciclosporina A.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385" name="Google Shape;385;p24"/>
          <p:cNvSpPr txBox="1"/>
          <p:nvPr/>
        </p:nvSpPr>
        <p:spPr>
          <a:xfrm>
            <a:off x="550865" y="928328"/>
            <a:ext cx="107796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Cardiacas</a:t>
            </a:r>
            <a:r>
              <a:rPr lang="es-ES" sz="20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s-E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bradicardia, asistolia, taquicardia ventricular, fibrilación ventricular, actividad eléc­trica sin pulso y, en pacientes portadores de marcapa­sos, una alteración en la captura al elevar el umbral de estimulación. 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Aunque la sensibilidad del ECG es baja, clásicamente se han descrito algunas alte­raciones: 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-"/>
            </a:pPr>
            <a:r>
              <a:rPr lang="es-ES" sz="1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 alre­dedor de 6,5 mEq</a:t>
            </a:r>
            <a:r>
              <a:rPr lang="es-E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/l: ondas T picudas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-"/>
            </a:pPr>
            <a:r>
              <a:rPr lang="es-ES" sz="1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 alrededor de 6,5-7,5 mEq</a:t>
            </a:r>
            <a:r>
              <a:rPr lang="es-E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/l se prolonga PR y la onda P se aplana o desaparece.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-"/>
            </a:pPr>
            <a:r>
              <a:rPr lang="es-ES" sz="1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 en torno a 7-8 mEq/l: </a:t>
            </a:r>
            <a:r>
              <a:rPr lang="es-E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 QRS se ensancha. Con cifras superiores, el QRS converge con la onda T formando una onda sinuosa seguida de FV y asistolia. 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>
            <a:off x="781878" y="196900"/>
            <a:ext cx="213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CLÍNICA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550865" y="3471549"/>
            <a:ext cx="115425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Neuromusculares: </a:t>
            </a:r>
            <a:r>
              <a:rPr lang="es-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 frecuentes los calambres, parestesias y debili­dad, que pueden progresar a una parálisis flácida as­cendente que comienza en los miembros inferiores y progresa al tronco y brazos (imitando al síndrome de Guillain-Barré). Los reflejos osteotendinosos están aboli­dos o disminuidos, con preservación de los nervios cra­neales y tono del esfínter.</a:t>
            </a:r>
            <a:endParaRPr sz="16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8" name="Google Shape;388;p24"/>
          <p:cNvSpPr txBox="1"/>
          <p:nvPr/>
        </p:nvSpPr>
        <p:spPr>
          <a:xfrm>
            <a:off x="550863" y="4722108"/>
            <a:ext cx="106281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Gastrointestinales:</a:t>
            </a: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Náuseas, vómitos, dolor abdominal, íleo paralítico.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Endocrinas: </a:t>
            </a:r>
            <a:r>
              <a:rPr lang="es-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Reducción de la renina, secreción aumentada de prostaglandinas, elevación de la insulina y glucagón.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Hemodinámicas: </a:t>
            </a:r>
            <a:r>
              <a:rPr lang="es-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Disminución de la tensión arterial.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"/>
          <p:cNvSpPr txBox="1">
            <a:spLocks noGrp="1"/>
          </p:cNvSpPr>
          <p:nvPr>
            <p:ph type="ctrTitle"/>
          </p:nvPr>
        </p:nvSpPr>
        <p:spPr>
          <a:xfrm>
            <a:off x="455875" y="344336"/>
            <a:ext cx="42354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397" name="Google Shape;397;p25"/>
          <p:cNvSpPr txBox="1"/>
          <p:nvPr/>
        </p:nvSpPr>
        <p:spPr>
          <a:xfrm>
            <a:off x="681589" y="1921566"/>
            <a:ext cx="109596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Anamnesis e historia clínica: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ingesta de suplementos de potasio, la toma de AINEs, IECAs, betabloqueantes o diuréticos ahorradores de potasio y la presencia de insuficiencia renal, nefropatía diabética, debilidad muscular, etc.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Exploración física:</a:t>
            </a:r>
            <a:r>
              <a:rPr lang="es-E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Signos de depleción o de sobrecarga de volumen, hiperpigmentación cutánea, etc.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ECG</a:t>
            </a:r>
            <a:r>
              <a:rPr lang="es-ES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Realización de electrocardiograma en el paciente con K+ ≥ 6.0 mEq/l. </a:t>
            </a:r>
            <a:r>
              <a:rPr lang="es-ES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Signo de Littmann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(el monitor registra  FC del doble o aprox el doble de la que realmente tiene el paciente, debido a que detecta las ondas T altas y picudas de la hiperpotasemia como complejos QRS, es decir, un falso bigeminisimo).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Pruebas de laboratorio: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hemograma, bioquímica (que incluya glucosa, urea, creatinina, sodio, potasio, cloro, magnesio, calcio, creatina quinasa, GOT y GPT) y gasometría venosa.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38490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 sz="4400" b="1" u="sng">
                <a:latin typeface="Calibri"/>
                <a:ea typeface="Calibri"/>
                <a:cs typeface="Calibri"/>
                <a:sym typeface="Calibri"/>
              </a:rPr>
              <a:t>TRATAMIENTO</a:t>
            </a:r>
            <a:endParaRPr/>
          </a:p>
        </p:txBody>
      </p:sp>
      <p:sp>
        <p:nvSpPr>
          <p:cNvPr id="405" name="Google Shape;405;p2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pic>
        <p:nvPicPr>
          <p:cNvPr id="406" name="Google Shape;4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396" y="1953612"/>
            <a:ext cx="9161922" cy="29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rgbClr val="000000"/>
      </a:dk1>
      <a:lt1>
        <a:srgbClr val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2060</Words>
  <Application>Microsoft Office PowerPoint</Application>
  <PresentationFormat>Panorámica</PresentationFormat>
  <Paragraphs>149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Cabin</vt:lpstr>
      <vt:lpstr>Calibri</vt:lpstr>
      <vt:lpstr>Cambria</vt:lpstr>
      <vt:lpstr>Noto Sans Symbols</vt:lpstr>
      <vt:lpstr>Play</vt:lpstr>
      <vt:lpstr>3DFloatVTI</vt:lpstr>
      <vt:lpstr>GUÍA ESPECÍFICA DE ACTUACIÓN PARA HIPERPOTASEMIA EN EL SERVICIO DE URGENCIAS GENERALES</vt:lpstr>
      <vt:lpstr>ÍNDICE</vt:lpstr>
      <vt:lpstr>INTRODUCCIÓN</vt:lpstr>
      <vt:lpstr>OBJETIVOS</vt:lpstr>
      <vt:lpstr>FISIOPATOLOGÍA</vt:lpstr>
      <vt:lpstr>ETIOPATOGENIA</vt:lpstr>
      <vt:lpstr>Presentación de PowerPoint</vt:lpstr>
      <vt:lpstr>DIAGNÓSTICO</vt:lpstr>
      <vt:lpstr>TRATAMIENTO</vt:lpstr>
      <vt:lpstr>1er ESCALÓN: PROTEGER EL CORAZÓN  (disminuir la excitabilidad de la membrana) </vt:lpstr>
      <vt:lpstr>ESCALÓN 2. INTRODUCIR EL K+ EN LAS CÉLULAS:  </vt:lpstr>
      <vt:lpstr>ESCALÓN 3. ELIMINAR EL K+ DEL ORGANISMO: </vt:lpstr>
      <vt:lpstr>Presentación de PowerPoint</vt:lpstr>
      <vt:lpstr>Presentación de PowerPoint</vt:lpstr>
      <vt:lpstr>ALGORITMO DE ACTUACIÓN EN PACIENTES NO DIÁLISIS</vt:lpstr>
      <vt:lpstr>BIBLIOGRAFÍA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ESPECÍFICA DE ACTUACIÓN PARA HIPERPOTASEMIA EN EL SERVICIO DE URGENCIAS GENERALES</dc:title>
  <dc:creator>ELENA MARTINEZ BELOQUI</dc:creator>
  <cp:lastModifiedBy>ELENA MARTINEZ BELOQUI</cp:lastModifiedBy>
  <cp:revision>2</cp:revision>
  <dcterms:modified xsi:type="dcterms:W3CDTF">2023-02-01T11:44:10Z</dcterms:modified>
</cp:coreProperties>
</file>