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28803600"/>
  <p:notesSz cx="6889750" cy="10021888"/>
  <p:defaultTextStyle>
    <a:defPPr>
      <a:defRPr lang="es-ES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00"/>
    <a:srgbClr val="3CEE1E"/>
    <a:srgbClr val="B6DF89"/>
    <a:srgbClr val="FFFA00"/>
    <a:srgbClr val="FFFF99"/>
    <a:srgbClr val="3CC12C"/>
    <a:srgbClr val="72AF2F"/>
    <a:srgbClr val="85CA3A"/>
    <a:srgbClr val="9F2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888" y="-5429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FB31499-7FE9-45F8-B81C-BADA967F6A61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940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8F3308A-E0FE-4FE3-85B8-BBABAA82B06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257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9400" cy="37592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3308A-E0FE-4FE3-85B8-BBABAA82B06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385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4" y="8947790"/>
            <a:ext cx="18362296" cy="61741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6" y="16322042"/>
            <a:ext cx="15121891" cy="7360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0836357" y="4540575"/>
            <a:ext cx="9567446" cy="9677209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26517" y="4540575"/>
            <a:ext cx="28349792" cy="9677209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5" y="18508984"/>
            <a:ext cx="18362296" cy="5720715"/>
          </a:xfrm>
        </p:spPr>
        <p:txBody>
          <a:bodyPr anchor="t"/>
          <a:lstStyle>
            <a:lvl1pPr algn="l">
              <a:defRPr sz="13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5" y="12208200"/>
            <a:ext cx="18362296" cy="6300785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26519" y="26463314"/>
            <a:ext cx="18958619" cy="74849355"/>
          </a:xfrm>
        </p:spPr>
        <p:txBody>
          <a:bodyPr/>
          <a:lstStyle>
            <a:lvl1pPr>
              <a:defRPr sz="95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45184" y="26463314"/>
            <a:ext cx="18958621" cy="74849355"/>
          </a:xfrm>
        </p:spPr>
        <p:txBody>
          <a:bodyPr/>
          <a:lstStyle>
            <a:lvl1pPr>
              <a:defRPr sz="95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1153482"/>
            <a:ext cx="19442431" cy="480060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6" y="6447477"/>
            <a:ext cx="9544944" cy="2687001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3050" indent="0">
              <a:buNone/>
              <a:defRPr sz="67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6" y="9134475"/>
            <a:ext cx="9544944" cy="16595410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2" y="6447477"/>
            <a:ext cx="9548695" cy="2687001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3050" indent="0">
              <a:buNone/>
              <a:defRPr sz="67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2" y="9134475"/>
            <a:ext cx="9548695" cy="16595410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9" y="1146810"/>
            <a:ext cx="7107139" cy="4880610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1146813"/>
            <a:ext cx="12076510" cy="24583074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2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39" y="6027423"/>
            <a:ext cx="7107139" cy="19702465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20162520"/>
            <a:ext cx="12961620" cy="2380300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2573656"/>
            <a:ext cx="12961620" cy="1728216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200"/>
            </a:lvl3pPr>
            <a:lvl4pPr marL="4629150" indent="0">
              <a:buNone/>
              <a:defRPr sz="6700"/>
            </a:lvl4pPr>
            <a:lvl5pPr marL="6172200" indent="0">
              <a:buNone/>
              <a:defRPr sz="6700"/>
            </a:lvl5pPr>
            <a:lvl6pPr marL="7715250" indent="0">
              <a:buNone/>
              <a:defRPr sz="6700"/>
            </a:lvl6pPr>
            <a:lvl7pPr marL="9258300" indent="0">
              <a:buNone/>
              <a:defRPr sz="6700"/>
            </a:lvl7pPr>
            <a:lvl8pPr marL="10801350" indent="0">
              <a:buNone/>
              <a:defRPr sz="6700"/>
            </a:lvl8pPr>
            <a:lvl9pPr marL="12344400" indent="0">
              <a:buNone/>
              <a:defRPr sz="67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22542820"/>
            <a:ext cx="12961620" cy="3380420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1153482"/>
            <a:ext cx="19442431" cy="4800601"/>
          </a:xfrm>
          <a:prstGeom prst="rect">
            <a:avLst/>
          </a:prstGeom>
        </p:spPr>
        <p:txBody>
          <a:bodyPr vert="horz" lIns="308610" tIns="154306" rIns="308610" bIns="15430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6720844"/>
            <a:ext cx="19442431" cy="19009044"/>
          </a:xfrm>
          <a:prstGeom prst="rect">
            <a:avLst/>
          </a:prstGeom>
        </p:spPr>
        <p:txBody>
          <a:bodyPr vert="horz" lIns="308610" tIns="154306" rIns="308610" bIns="15430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26696674"/>
            <a:ext cx="5040631" cy="1533525"/>
          </a:xfrm>
          <a:prstGeom prst="rect">
            <a:avLst/>
          </a:prstGeom>
        </p:spPr>
        <p:txBody>
          <a:bodyPr vert="horz" lIns="308610" tIns="154306" rIns="308610" bIns="154306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27D3-9AAF-4892-8D9F-40B585DB9243}" type="datetimeFigureOut">
              <a:rPr lang="es-ES" smtClean="0"/>
              <a:pPr/>
              <a:t>04/04/2023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4" y="26696674"/>
            <a:ext cx="6840856" cy="1533525"/>
          </a:xfrm>
          <a:prstGeom prst="rect">
            <a:avLst/>
          </a:prstGeom>
        </p:spPr>
        <p:txBody>
          <a:bodyPr vert="horz" lIns="308610" tIns="154306" rIns="308610" bIns="154306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26696674"/>
            <a:ext cx="5040631" cy="1533525"/>
          </a:xfrm>
          <a:prstGeom prst="rect">
            <a:avLst/>
          </a:prstGeom>
        </p:spPr>
        <p:txBody>
          <a:bodyPr vert="horz" lIns="308610" tIns="154306" rIns="308610" bIns="154306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4777-204B-4AD1-B31F-4327274BF10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7" indent="-1157287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6" indent="-771526" algn="l" defTabSz="308610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6" indent="-771526" algn="l" defTabSz="308610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6" indent="-771526" algn="l" defTabSz="3086100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6" indent="-771526" algn="l" defTabSz="3086100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6" indent="-771526" algn="l" defTabSz="3086100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6" indent="-771526" algn="l" defTabSz="3086100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6" indent="-771526" algn="l" defTabSz="3086100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C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2648" y="227315"/>
            <a:ext cx="21036951" cy="184975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5400" b="1" dirty="0"/>
              <a:t>PROTOCOLO DE ACTUACIÓN ANTE EXPOSICIÓN A MATERIAL BIOLÓGICO </a:t>
            </a:r>
            <a:r>
              <a:rPr lang="es-ES" sz="2000" b="1" dirty="0"/>
              <a:t>COMISIÓN DE INFECCIÓN HOSPITALARIA, PROFILAXIS </a:t>
            </a:r>
            <a:r>
              <a:rPr lang="es-ES" sz="2000" b="1"/>
              <a:t>Y POLÍTICA ANTIBIÓTICA </a:t>
            </a:r>
            <a:r>
              <a:rPr lang="es-ES" sz="2000" b="1" dirty="0"/>
              <a:t>- FEBRERO 2023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5760" y="2251737"/>
            <a:ext cx="9229446" cy="64807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000" b="1" dirty="0">
                <a:solidFill>
                  <a:schemeClr val="tx1"/>
                </a:solidFill>
              </a:rPr>
              <a:t>ACTUACIÓN INMEDIATA TRAS LA EXPOSICIÓN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75760" y="3111259"/>
            <a:ext cx="3857652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/>
            <a:r>
              <a:rPr lang="es-ES" sz="2400" b="1" dirty="0"/>
              <a:t>ACCIDENTES PERCUTÁNEOS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5760" y="5870144"/>
            <a:ext cx="3643338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/>
            <a:r>
              <a:rPr lang="es-ES" sz="2400" b="1" dirty="0"/>
              <a:t>SALPICADURA DE FLUIDOS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7812" y="7698334"/>
            <a:ext cx="2786082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/>
            <a:r>
              <a:rPr lang="es-ES" sz="2400" b="1" dirty="0"/>
              <a:t>CONTACTO SEXUAL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5760" y="3724480"/>
            <a:ext cx="9229446" cy="2019014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/>
              <a:t> </a:t>
            </a:r>
            <a:r>
              <a:rPr lang="es-ES" sz="2000" dirty="0"/>
              <a:t>Retirar el objeto causante y desecharlo en lugar adecuado</a:t>
            </a:r>
          </a:p>
          <a:p>
            <a:pPr algn="just"/>
            <a:r>
              <a:rPr lang="es-ES" sz="2000" dirty="0"/>
              <a:t>- Permitir sangrado activo de la lesión bajo agua corriente, no restregar </a:t>
            </a:r>
          </a:p>
          <a:p>
            <a:pPr algn="just">
              <a:buFontTx/>
              <a:buChar char="-"/>
            </a:pPr>
            <a:r>
              <a:rPr lang="es-ES" sz="2000" dirty="0"/>
              <a:t> Limpiar la zona con agua y jabón</a:t>
            </a:r>
          </a:p>
          <a:p>
            <a:pPr algn="just">
              <a:buFontTx/>
              <a:buChar char="-"/>
            </a:pPr>
            <a:r>
              <a:rPr lang="es-ES" sz="2000" dirty="0"/>
              <a:t> Aplicar antiséptico. No utilizar lejía </a:t>
            </a:r>
          </a:p>
          <a:p>
            <a:pPr algn="just">
              <a:buFontTx/>
              <a:buChar char="-"/>
            </a:pPr>
            <a:r>
              <a:rPr lang="es-ES" sz="2000" dirty="0"/>
              <a:t> Cubrir la herida con apósito impermeable</a:t>
            </a:r>
          </a:p>
          <a:p>
            <a:pPr algn="just">
              <a:buFontTx/>
              <a:buChar char="-"/>
            </a:pPr>
            <a:r>
              <a:rPr lang="es-ES" sz="2000" dirty="0"/>
              <a:t>Valorar la necesidad de profilaxis antitetánica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7812" y="6476301"/>
            <a:ext cx="9287394" cy="1095685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/>
              <a:t> </a:t>
            </a:r>
            <a:r>
              <a:rPr lang="es-ES" sz="2000" dirty="0"/>
              <a:t>Retirar ropa contaminada</a:t>
            </a:r>
          </a:p>
          <a:p>
            <a:pPr algn="just">
              <a:buFontTx/>
              <a:buChar char="-"/>
            </a:pPr>
            <a:r>
              <a:rPr lang="es-ES" sz="2000" dirty="0"/>
              <a:t> Si es piel: lavar con agua y jabón</a:t>
            </a:r>
          </a:p>
          <a:p>
            <a:pPr algn="just">
              <a:buFontTx/>
              <a:buChar char="-"/>
            </a:pPr>
            <a:r>
              <a:rPr lang="es-ES" sz="2000" dirty="0"/>
              <a:t> Si es mucosa: lavar con agua o suero fisiológico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7812" y="8294219"/>
            <a:ext cx="9287394" cy="2634567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/>
              <a:t> </a:t>
            </a:r>
            <a:r>
              <a:rPr lang="es-ES" sz="2000" dirty="0">
                <a:latin typeface="+mj-lt"/>
              </a:rPr>
              <a:t>Realizar prueba de embarazo </a:t>
            </a:r>
          </a:p>
          <a:p>
            <a:pPr algn="just">
              <a:buFontTx/>
              <a:buChar char="-"/>
            </a:pPr>
            <a:r>
              <a:rPr lang="es-ES" sz="2000" dirty="0">
                <a:latin typeface="+mj-lt"/>
              </a:rPr>
              <a:t> Valorar profilaxis para ETS: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Mujeres: </a:t>
            </a:r>
            <a:r>
              <a:rPr lang="es-ES" sz="2000" dirty="0">
                <a:latin typeface="+mj-lt"/>
              </a:rPr>
              <a:t>Ceftriaxona 500 mg(</a:t>
            </a:r>
            <a:r>
              <a:rPr lang="es-ES" sz="2000" dirty="0" err="1">
                <a:latin typeface="+mj-lt"/>
              </a:rPr>
              <a:t>i.m</a:t>
            </a:r>
            <a:r>
              <a:rPr lang="es-ES" sz="2000" dirty="0">
                <a:latin typeface="+mj-lt"/>
              </a:rPr>
              <a:t>.) (o </a:t>
            </a:r>
            <a:r>
              <a:rPr lang="es-ES" sz="2000" dirty="0" err="1">
                <a:latin typeface="+mj-lt"/>
              </a:rPr>
              <a:t>cefixima</a:t>
            </a:r>
            <a:r>
              <a:rPr lang="es-ES" sz="2000" dirty="0">
                <a:latin typeface="+mj-lt"/>
              </a:rPr>
              <a:t> 400 mg </a:t>
            </a:r>
            <a:r>
              <a:rPr lang="es-ES" sz="2000" dirty="0" err="1">
                <a:latin typeface="+mj-lt"/>
              </a:rPr>
              <a:t>v.o.</a:t>
            </a:r>
            <a:r>
              <a:rPr lang="es-ES" sz="2000" dirty="0">
                <a:latin typeface="+mj-lt"/>
              </a:rPr>
              <a:t>) + Metronidazol 2 g (</a:t>
            </a:r>
            <a:r>
              <a:rPr lang="es-ES" sz="2000" dirty="0" err="1">
                <a:latin typeface="+mj-lt"/>
              </a:rPr>
              <a:t>v.o.</a:t>
            </a:r>
            <a:r>
              <a:rPr lang="es-ES" sz="2000" dirty="0">
                <a:latin typeface="+mj-lt"/>
              </a:rPr>
              <a:t>) + Azitromicina 1 g (</a:t>
            </a:r>
            <a:r>
              <a:rPr lang="es-ES" sz="2000" dirty="0" err="1">
                <a:latin typeface="+mj-lt"/>
              </a:rPr>
              <a:t>v.o.</a:t>
            </a:r>
            <a:r>
              <a:rPr lang="es-ES" sz="2000" dirty="0">
                <a:latin typeface="+mj-lt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err="1">
                <a:latin typeface="+mj-lt"/>
              </a:rPr>
              <a:t>Varones</a:t>
            </a:r>
            <a:r>
              <a:rPr lang="es-ES" sz="2000" b="1">
                <a:latin typeface="+mj-lt"/>
              </a:rPr>
              <a:t>: </a:t>
            </a:r>
            <a:r>
              <a:rPr lang="es-ES" sz="2000">
                <a:latin typeface="+mj-lt"/>
              </a:rPr>
              <a:t>Ceftriaxona </a:t>
            </a:r>
            <a:r>
              <a:rPr lang="es-ES" sz="2000" dirty="0">
                <a:latin typeface="+mj-lt"/>
              </a:rPr>
              <a:t>500 mg(</a:t>
            </a:r>
            <a:r>
              <a:rPr lang="es-ES" sz="2000" dirty="0" err="1">
                <a:latin typeface="+mj-lt"/>
              </a:rPr>
              <a:t>i.m</a:t>
            </a:r>
            <a:r>
              <a:rPr lang="es-ES" sz="2000" dirty="0">
                <a:latin typeface="+mj-lt"/>
              </a:rPr>
              <a:t>.) (o </a:t>
            </a:r>
            <a:r>
              <a:rPr lang="es-ES" sz="2000" dirty="0" err="1">
                <a:latin typeface="+mj-lt"/>
              </a:rPr>
              <a:t>cefixima</a:t>
            </a:r>
            <a:r>
              <a:rPr lang="es-ES" sz="2000" dirty="0">
                <a:latin typeface="+mj-lt"/>
              </a:rPr>
              <a:t> 400 mg </a:t>
            </a:r>
            <a:r>
              <a:rPr lang="es-ES" sz="2000" dirty="0" err="1">
                <a:latin typeface="+mj-lt"/>
              </a:rPr>
              <a:t>v.o.</a:t>
            </a:r>
            <a:r>
              <a:rPr lang="es-ES" sz="2000" dirty="0">
                <a:latin typeface="+mj-lt"/>
              </a:rPr>
              <a:t>) + Azitromicina 1 g (</a:t>
            </a:r>
            <a:r>
              <a:rPr lang="es-ES" sz="2000" dirty="0" err="1">
                <a:latin typeface="+mj-lt"/>
              </a:rPr>
              <a:t>v.o.</a:t>
            </a:r>
            <a:r>
              <a:rPr lang="es-ES" sz="2000" dirty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En alérgicos a penicilina o a cefalosporinas: </a:t>
            </a:r>
            <a:r>
              <a:rPr lang="es-ES" sz="2000" dirty="0">
                <a:latin typeface="+mj-lt"/>
              </a:rPr>
              <a:t>sustituir Ceftriaxona por Gentamicina 240 mg.</a:t>
            </a:r>
          </a:p>
          <a:p>
            <a:r>
              <a:rPr lang="es-ES" sz="2000" dirty="0">
                <a:latin typeface="+mj-lt"/>
              </a:rPr>
              <a:t>- Valorar si es necesario consulta con ginecología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17812" y="11420204"/>
            <a:ext cx="9287394" cy="572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s-ES" sz="3000" b="1" dirty="0"/>
              <a:t>         IMPORTANCIA DE LA EXPOSICIÓN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17812" y="12112341"/>
            <a:ext cx="8786872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dirty="0"/>
              <a:t>FLUIDOS CORPORALES CAPACES DE TRANSMITIR VHB, VHC Y VIH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89946" y="14349327"/>
            <a:ext cx="9315260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dirty="0"/>
              <a:t>TIPO DE LESIÓN: </a:t>
            </a:r>
            <a:r>
              <a:rPr lang="es-ES" sz="2400" dirty="0"/>
              <a:t>Exposición cutánea, percutánea o mucosa</a:t>
            </a:r>
            <a:endParaRPr lang="es-ES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2776" y="16408740"/>
            <a:ext cx="7200799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dirty="0"/>
              <a:t>PRESENCIA O AUSENCIA DE INFECCIÓN EN LA FUENTE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3287" y="16958274"/>
            <a:ext cx="9351920" cy="2573012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000" dirty="0"/>
              <a:t>- Presencia de </a:t>
            </a:r>
            <a:r>
              <a:rPr lang="es-ES" sz="2000" dirty="0" err="1"/>
              <a:t>HBsAg</a:t>
            </a:r>
            <a:r>
              <a:rPr lang="es-ES" sz="2000" dirty="0"/>
              <a:t> y/o </a:t>
            </a:r>
            <a:r>
              <a:rPr lang="es-ES" sz="2000" dirty="0" err="1"/>
              <a:t>HbeAg</a:t>
            </a:r>
            <a:endParaRPr lang="es-ES" sz="2000" dirty="0"/>
          </a:p>
          <a:p>
            <a:r>
              <a:rPr lang="es-ES" sz="2000" dirty="0"/>
              <a:t>- Presencia de anticuerpos contra VHC</a:t>
            </a:r>
          </a:p>
          <a:p>
            <a:pPr>
              <a:buFontTx/>
              <a:buChar char="-"/>
            </a:pPr>
            <a:r>
              <a:rPr lang="es-ES" sz="2000" dirty="0"/>
              <a:t> Presencia de anticuerpos contra VIH</a:t>
            </a:r>
          </a:p>
          <a:p>
            <a:pPr>
              <a:buFontTx/>
              <a:buChar char="-"/>
            </a:pPr>
            <a:r>
              <a:rPr lang="es-ES" sz="2000" dirty="0"/>
              <a:t> Otros factores de riesgo: Prácticas sexuales de riesgo, contacto sexual o sanguíneo con caso conocido de VHB, VHC o VIH, historia de uso de drogas por vía parenteral, presencia de tatuajes o </a:t>
            </a:r>
            <a:r>
              <a:rPr lang="es-ES" sz="2000" dirty="0" err="1"/>
              <a:t>piercings</a:t>
            </a:r>
            <a:r>
              <a:rPr lang="es-ES" sz="2000" dirty="0"/>
              <a:t>, antecedente de haber recibido sangre o productos sanguíneos (antes de 1987 para VIH y antes de 1990 para VHC), hemodiálisis (para VHC).</a:t>
            </a:r>
          </a:p>
          <a:p>
            <a:pPr>
              <a:buFontTx/>
              <a:buChar char="-"/>
            </a:pPr>
            <a:endParaRPr lang="es-ES" sz="2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441310" y="2176612"/>
            <a:ext cx="10801200" cy="849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4800" b="1" dirty="0"/>
              <a:t>      </a:t>
            </a:r>
            <a:r>
              <a:rPr lang="es-ES" sz="4000" b="1" dirty="0"/>
              <a:t>¿QUÉ ANALÍTICAS HACEMOS?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0441310" y="9335747"/>
            <a:ext cx="10766811" cy="1341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4000" b="1" dirty="0"/>
              <a:t>¿DÓNDE SE HACEN LAS ANALÍTICAS, QUIÉN LAS</a:t>
            </a:r>
          </a:p>
          <a:p>
            <a:r>
              <a:rPr lang="es-ES" sz="4000" b="1" dirty="0"/>
              <a:t>  PIDE Y DÓNDE SE REMITEN LOS RESULTADOS?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0441310" y="3305685"/>
            <a:ext cx="10801200" cy="3034677"/>
          </a:xfrm>
          <a:prstGeom prst="rect">
            <a:avLst/>
          </a:prstGeom>
          <a:solidFill>
            <a:srgbClr val="FFC0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3000" b="1" u="sng" dirty="0"/>
              <a:t>PACIENTE FUENTE: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Marcadores de función hepática (GOT/AST, GPT/ALT).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Serología de hepatitis B (</a:t>
            </a:r>
            <a:r>
              <a:rPr lang="es-ES" sz="2000" dirty="0" err="1"/>
              <a:t>HBsAg</a:t>
            </a:r>
            <a:r>
              <a:rPr lang="es-ES" sz="2000" dirty="0"/>
              <a:t>, </a:t>
            </a:r>
            <a:r>
              <a:rPr lang="es-ES" sz="2000" dirty="0" err="1"/>
              <a:t>HBcAc</a:t>
            </a:r>
            <a:r>
              <a:rPr lang="es-ES" sz="2000" dirty="0"/>
              <a:t>, </a:t>
            </a:r>
            <a:r>
              <a:rPr lang="es-ES" sz="2000" dirty="0" err="1"/>
              <a:t>HBeAg</a:t>
            </a:r>
            <a:r>
              <a:rPr lang="es-ES" sz="2000" dirty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Serología de hepatitis C (anti-VHC). Si el paciente fuente es hepatitis C positivo conocido: solicitar además carga viral y genotipo.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Serología de VIH (anti-VIH). Si el paciente fuente es VIH positivo conocido: solicitar además CVP-VIH-1 (carga viral) y test de resistencias de VIH-1. Contactar con Microbiología para que se tramiten de forma preferente.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Para ello se necesitan 2 tubos de bioquímica de 5 ml y 2 tubos EDTA de 10 ml</a:t>
            </a:r>
            <a:r>
              <a:rPr lang="es-ES" sz="2000" dirty="0"/>
              <a:t>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0441310" y="6443731"/>
            <a:ext cx="10766811" cy="2726900"/>
          </a:xfrm>
          <a:prstGeom prst="rect">
            <a:avLst/>
          </a:prstGeom>
          <a:solidFill>
            <a:srgbClr val="FFC0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3000" b="1" u="sng" dirty="0"/>
              <a:t>PACIENTE EXPUESTO: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Hemograma, bioquímica general. 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Marcadores de función hepática (GOT/AST, GPT/ALT). 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Serología de hepatitis B (</a:t>
            </a:r>
            <a:r>
              <a:rPr lang="es-ES" sz="2000" dirty="0" err="1"/>
              <a:t>HBsAg</a:t>
            </a:r>
            <a:r>
              <a:rPr lang="es-ES" sz="2000" dirty="0"/>
              <a:t>, </a:t>
            </a:r>
            <a:r>
              <a:rPr lang="es-ES" sz="2000" dirty="0" err="1"/>
              <a:t>HBsAc</a:t>
            </a:r>
            <a:r>
              <a:rPr lang="es-ES" sz="2000" dirty="0"/>
              <a:t>, </a:t>
            </a:r>
            <a:r>
              <a:rPr lang="es-ES" sz="2000" dirty="0" err="1"/>
              <a:t>HBcAc</a:t>
            </a:r>
            <a:r>
              <a:rPr lang="es-ES" sz="2000" dirty="0"/>
              <a:t>). 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Serología de hepatitis C (anti-VHC).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Serología de VIH (anti-VIH) y CVP-VIH-1 (carga viral). </a:t>
            </a:r>
          </a:p>
          <a:p>
            <a:pPr marL="342900" indent="-342900">
              <a:buFontTx/>
              <a:buChar char="-"/>
            </a:pPr>
            <a:r>
              <a:rPr lang="es-ES" sz="2000" dirty="0"/>
              <a:t>Serología de sífilis (RPR) en casos de exposición sexual de riesgo. </a:t>
            </a:r>
          </a:p>
          <a:p>
            <a:r>
              <a:rPr lang="es-ES" sz="2000" b="1" dirty="0"/>
              <a:t>Para ello se necesitan 2 tubos de bioquímica de 5 ml y 1 tubo EDTA de 10 ml</a:t>
            </a:r>
            <a:endParaRPr lang="es-ES" sz="20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0441310" y="10860855"/>
            <a:ext cx="10736090" cy="3142399"/>
          </a:xfrm>
          <a:prstGeom prst="rect">
            <a:avLst/>
          </a:prstGeom>
          <a:solidFill>
            <a:srgbClr val="FFC0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u="sng" dirty="0"/>
              <a:t>DE LUNES A VIERNES, DE 8 A 15 HORAS:</a:t>
            </a:r>
          </a:p>
          <a:p>
            <a:pPr>
              <a:buFontTx/>
              <a:buChar char="-"/>
            </a:pPr>
            <a:r>
              <a:rPr lang="es-ES" sz="2400" b="1" dirty="0"/>
              <a:t>PACIENTE EXPUESTO: </a:t>
            </a:r>
            <a:r>
              <a:rPr lang="es-ES" sz="2000" dirty="0"/>
              <a:t>Remitir a Medicina Preventiva</a:t>
            </a:r>
          </a:p>
          <a:p>
            <a:pPr>
              <a:buFontTx/>
              <a:buChar char="-"/>
            </a:pPr>
            <a:r>
              <a:rPr lang="es-ES" sz="2400" b="1" dirty="0"/>
              <a:t>PACIENTE FUENTE:</a:t>
            </a:r>
            <a:r>
              <a:rPr lang="es-ES" sz="2900" b="1" dirty="0"/>
              <a:t> </a:t>
            </a:r>
            <a:r>
              <a:rPr lang="es-ES" sz="2000" b="1" dirty="0"/>
              <a:t>Se obtendrá consentimiento informado verbal previo a la extracción.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 Si es posible, debe acudir a Medicina Preventiva.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/>
              <a:t>Si está siendo atendido en el Servicio de  Urgencias Hospitalarias</a:t>
            </a:r>
            <a:r>
              <a:rPr lang="es-ES" sz="2000" dirty="0"/>
              <a:t>: se realizarán allí las extracciones. Las peticiones las hará el médico responsable del paciente.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 Si está ingresado en planta</a:t>
            </a:r>
            <a:r>
              <a:rPr lang="es-ES" sz="2000" dirty="0"/>
              <a:t>: se realizarán allí las extracciones. Las peticiones las hará el médico de medicina preventiva.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/>
              <a:t>Si está siendo atendido en Consultas Externas</a:t>
            </a:r>
            <a:r>
              <a:rPr lang="es-ES" sz="2000" dirty="0"/>
              <a:t>: remitir a Medicina Preventiva.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56734" y="19944011"/>
            <a:ext cx="8993208" cy="1218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3600" b="1" dirty="0"/>
              <a:t>ACTITUD POST- EXPOSICIÓN CON RIESGO </a:t>
            </a:r>
          </a:p>
          <a:p>
            <a:r>
              <a:rPr lang="es-ES" sz="3600" b="1" dirty="0"/>
              <a:t>                      DE HEPATITIS B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0437326" y="17683748"/>
            <a:ext cx="10677884" cy="6647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3600" b="1" dirty="0"/>
              <a:t>  ACTITUD POST- EXPOSICIÓN CON RIESGO DE VIH 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10471115" y="18506695"/>
            <a:ext cx="10677884" cy="5035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09728" tIns="54864" rIns="109728" bIns="54864" rtlCol="0">
            <a:spAutoFit/>
          </a:bodyPr>
          <a:lstStyle/>
          <a:p>
            <a:pPr>
              <a:buFontTx/>
              <a:buChar char="-"/>
            </a:pPr>
            <a:r>
              <a:rPr lang="es-ES" sz="2400" dirty="0"/>
              <a:t> </a:t>
            </a:r>
            <a:r>
              <a:rPr lang="es-ES" sz="2000" dirty="0"/>
              <a:t>Valorar el riesgo de transmisión (tabla 6.1 y tabla 6.2 del protocolo)</a:t>
            </a:r>
          </a:p>
          <a:p>
            <a:pPr>
              <a:buFontTx/>
              <a:buChar char="-"/>
            </a:pPr>
            <a:r>
              <a:rPr lang="es-ES" sz="2000" dirty="0"/>
              <a:t> Administrar tan pronto como sea posible (entre 2 y 6 h tras exposición), no tras 72 horas</a:t>
            </a:r>
          </a:p>
          <a:p>
            <a:pPr>
              <a:buFontTx/>
              <a:buChar char="-"/>
            </a:pPr>
            <a:r>
              <a:rPr lang="es-ES" sz="2000" dirty="0"/>
              <a:t> Proporcionar hoja de consentimiento informado y que sea firmada</a:t>
            </a:r>
          </a:p>
          <a:p>
            <a:r>
              <a:rPr lang="es-ES" sz="2000" dirty="0"/>
              <a:t>	</a:t>
            </a:r>
          </a:p>
          <a:p>
            <a:r>
              <a:rPr lang="es-ES" sz="2000" b="1" u="sng" dirty="0"/>
              <a:t>Pauta de elección adultos( &gt; 25kg , con o sin insuficiencia renal) </a:t>
            </a:r>
            <a:r>
              <a:rPr lang="es-ES" sz="2000" b="1" dirty="0"/>
              <a:t>: </a:t>
            </a:r>
          </a:p>
          <a:p>
            <a:r>
              <a:rPr lang="es-ES" sz="2000" b="1" dirty="0"/>
              <a:t>BIKTARVY®</a:t>
            </a:r>
            <a:r>
              <a:rPr lang="es-ES" sz="2000" dirty="0"/>
              <a:t>(</a:t>
            </a:r>
            <a:r>
              <a:rPr lang="es-ES" sz="2000" dirty="0" err="1"/>
              <a:t>bictegravir</a:t>
            </a:r>
            <a:r>
              <a:rPr lang="es-ES" sz="2000" dirty="0"/>
              <a:t> 50 mg, </a:t>
            </a:r>
            <a:r>
              <a:rPr lang="es-ES" sz="2000" dirty="0" err="1"/>
              <a:t>emtricitabina</a:t>
            </a:r>
            <a:r>
              <a:rPr lang="es-ES" sz="2000" dirty="0"/>
              <a:t> 200 mg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alafenamida</a:t>
            </a:r>
            <a:r>
              <a:rPr lang="es-ES" sz="2000" dirty="0"/>
              <a:t> 25 mg), 1 comprimido cada 24 horas (con o sin alimentos) durante 28 </a:t>
            </a:r>
            <a:r>
              <a:rPr lang="es-ES" sz="2000" dirty="0" err="1"/>
              <a:t>dias</a:t>
            </a:r>
            <a:endParaRPr lang="es-ES" sz="2000" dirty="0"/>
          </a:p>
          <a:p>
            <a:r>
              <a:rPr lang="es-ES" sz="2000" b="1" u="sng" dirty="0"/>
              <a:t>Pauta de elección en embarazadas </a:t>
            </a:r>
            <a:r>
              <a:rPr lang="es-ES" sz="2000" b="1" dirty="0"/>
              <a:t>:</a:t>
            </a:r>
            <a:endParaRPr lang="es-E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TRUVADA®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tenofovir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245mg +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emtricitabina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200 mg), 1 comprimido cada 24 horas, durante 28 días +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ISENTRESS®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raltegravir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400 mg), 1comprimido cada 12 horas, durante 28 días.</a:t>
            </a:r>
          </a:p>
          <a:p>
            <a:endParaRPr lang="es-ES" sz="2000" b="1" dirty="0"/>
          </a:p>
          <a:p>
            <a:r>
              <a:rPr lang="es-ES" sz="2000" dirty="0"/>
              <a:t>Solicitar la medicación a farmacia:</a:t>
            </a:r>
          </a:p>
          <a:p>
            <a:r>
              <a:rPr lang="es-ES" sz="2000" dirty="0"/>
              <a:t>	- En hoja de unidosis</a:t>
            </a:r>
          </a:p>
          <a:p>
            <a:r>
              <a:rPr lang="es-ES" sz="2000" dirty="0"/>
              <a:t>	- Indicar si toma otro tratamiento</a:t>
            </a:r>
          </a:p>
          <a:p>
            <a:pPr>
              <a:buFontTx/>
              <a:buChar char="-"/>
            </a:pPr>
            <a:r>
              <a:rPr lang="es-ES" sz="2000" dirty="0"/>
              <a:t> Se facilita la medicación necesaria hasta el siguiente día hábil</a:t>
            </a:r>
          </a:p>
          <a:p>
            <a:pPr>
              <a:buFontTx/>
              <a:buChar char="-"/>
            </a:pPr>
            <a:r>
              <a:rPr lang="es-ES" sz="2000" dirty="0"/>
              <a:t>Rellenar el formulario CAT (Comunicación de Accidente de Trabajo) si precisa ( 4 copias)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720230" y="27286766"/>
            <a:ext cx="8284453" cy="8494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s-ES" sz="2400" b="1" dirty="0"/>
              <a:t>SE DERIVA A TODOS LOS PACIENTES A MEDICINA PREVENTIVA : </a:t>
            </a:r>
          </a:p>
          <a:p>
            <a:pPr algn="ctr"/>
            <a:r>
              <a:rPr lang="es-ES" sz="2400" dirty="0"/>
              <a:t>   el primer día laborable posterior a la exposición.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43263"/>
              </p:ext>
            </p:extLst>
          </p:nvPr>
        </p:nvGraphicFramePr>
        <p:xfrm>
          <a:off x="170569" y="12668131"/>
          <a:ext cx="9334638" cy="1600238"/>
        </p:xfrm>
        <a:graphic>
          <a:graphicData uri="http://schemas.openxmlformats.org/drawingml/2006/table">
            <a:tbl>
              <a:tblPr/>
              <a:tblGrid>
                <a:gridCol w="271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23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Fluidos infectados con alto riesgo de transmisión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Fluidos infectados con riesgo intermedio de transmisión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Fluidos usualmente no infectados (mientras no llevan sangre) </a:t>
                      </a:r>
                      <a:endParaRPr lang="es-ES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00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Sangre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ó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Fluidos que contengan sangre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Semen, Secreciones vaginales,</a:t>
                      </a:r>
                      <a:r>
                        <a:rPr lang="es-ES" sz="1100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LCR, Líquido pleural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Líquido peritoneal ,Líquido pericárdico</a:t>
                      </a: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Líquido amniótico, Leche humana ,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Tejido corporal, Liquido sinovial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Saliva (riesgo intermedio)</a:t>
                      </a:r>
                      <a:r>
                        <a:rPr lang="es-ES" sz="11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*</a:t>
                      </a:r>
                      <a:endParaRPr lang="es-ES" sz="1100" baseline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Orina, Heces (incluida diarrea), Lágrimas.</a:t>
                      </a:r>
                      <a:r>
                        <a:rPr lang="es-ES" sz="1100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Sudor,</a:t>
                      </a:r>
                      <a:r>
                        <a:rPr lang="es-ES" sz="1100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Vómitos,</a:t>
                      </a:r>
                      <a:r>
                        <a:rPr lang="es-ES" sz="1100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Secreción nasal,</a:t>
                      </a:r>
                      <a:r>
                        <a:rPr lang="es-ES" sz="1100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Esputo 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36 CuadroTexto"/>
          <p:cNvSpPr txBox="1"/>
          <p:nvPr/>
        </p:nvSpPr>
        <p:spPr>
          <a:xfrm>
            <a:off x="170568" y="14963486"/>
            <a:ext cx="6192688" cy="480131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dirty="0"/>
              <a:t>SUSCEPTIBILIDAD DE LA PERSONA  EXPUESTA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170569" y="15545674"/>
            <a:ext cx="9334638" cy="726353"/>
          </a:xfrm>
          <a:prstGeom prst="rect">
            <a:avLst/>
          </a:prstGeom>
          <a:solidFill>
            <a:srgbClr val="FFFF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000" dirty="0"/>
              <a:t>- Vacunación previa frente a Hepatitis B y respuesta a la vacuna</a:t>
            </a:r>
          </a:p>
          <a:p>
            <a:r>
              <a:rPr lang="es-ES" sz="2000" dirty="0"/>
              <a:t>- Estado inmunitario frente a VHB, VHC y VIH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10437326" y="14126050"/>
            <a:ext cx="10736090" cy="3450175"/>
          </a:xfrm>
          <a:prstGeom prst="rect">
            <a:avLst/>
          </a:prstGeom>
          <a:solidFill>
            <a:srgbClr val="FFC000"/>
          </a:solidFill>
        </p:spPr>
        <p:txBody>
          <a:bodyPr wrap="square" lIns="109728" tIns="54864" rIns="109728" bIns="54864" rtlCol="0">
            <a:spAutoFit/>
          </a:bodyPr>
          <a:lstStyle/>
          <a:p>
            <a:r>
              <a:rPr lang="es-ES" sz="2400" b="1" u="sng" dirty="0"/>
              <a:t>DE LUNES A VIERNES, DE 15 A 8 HORAS, SÁBADOS Y FESTIVOS:</a:t>
            </a:r>
          </a:p>
          <a:p>
            <a:pPr>
              <a:buFontTx/>
              <a:buChar char="-"/>
            </a:pPr>
            <a:r>
              <a:rPr lang="es-ES" sz="2400" b="1" dirty="0"/>
              <a:t>PACIENTE EXPUESTO:</a:t>
            </a:r>
            <a:r>
              <a:rPr lang="es-ES" sz="2400" dirty="0"/>
              <a:t> </a:t>
            </a:r>
            <a:r>
              <a:rPr lang="es-ES" sz="2000" dirty="0"/>
              <a:t>debe acudir al servicio de Medicina de Urgencias Hospitalarias </a:t>
            </a:r>
          </a:p>
          <a:p>
            <a:pPr>
              <a:buFontTx/>
              <a:buChar char="-"/>
            </a:pPr>
            <a:r>
              <a:rPr lang="es-ES" sz="2400" b="1" dirty="0"/>
              <a:t>PACIENTE FUENTE:</a:t>
            </a:r>
            <a:r>
              <a:rPr lang="es-ES" sz="2900" dirty="0"/>
              <a:t> </a:t>
            </a:r>
            <a:r>
              <a:rPr lang="es-ES" sz="2000" b="1" dirty="0"/>
              <a:t>Se obtendrá consentimiento informado verbal previo a la extracción.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/>
              <a:t>Si es posible debe acudir al servicio de Urgencias Hospitalarias </a:t>
            </a:r>
            <a:r>
              <a:rPr lang="es-ES" sz="2000" dirty="0"/>
              <a:t>y será atendido en la consulta rápida.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/>
              <a:t>Si está siendo atendido en el Servicio Urgencias Hospitalarias</a:t>
            </a:r>
            <a:r>
              <a:rPr lang="es-ES" sz="2000" dirty="0"/>
              <a:t>: se realizarán allí las extracciones. . Las peticiones las hará el médico responsable del paciente.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 Si está ingresado en planta</a:t>
            </a:r>
            <a:r>
              <a:rPr lang="es-ES" sz="2000" dirty="0"/>
              <a:t>: se realizarán allí las extracciones. . Las peticiones las hará el médico responsable del paciente (médico de guardia) y en guardias localizadas , médico de guardia de medicina interna.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18882962" y="1707352"/>
            <a:ext cx="223224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200" dirty="0"/>
              <a:t>* Ver protocolo hospitalario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/>
          <a:srcRect l="7088" t="42819" r="35032" b="18053"/>
          <a:stretch/>
        </p:blipFill>
        <p:spPr>
          <a:xfrm>
            <a:off x="162776" y="21519843"/>
            <a:ext cx="9008792" cy="540988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4"/>
          <a:srcRect l="10040" t="23625" r="36805" b="26172"/>
          <a:stretch/>
        </p:blipFill>
        <p:spPr>
          <a:xfrm>
            <a:off x="9661437" y="23679741"/>
            <a:ext cx="5604409" cy="489654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5"/>
          <a:srcRect l="9838" t="50000" r="37006" b="14563"/>
          <a:stretch/>
        </p:blipFill>
        <p:spPr>
          <a:xfrm>
            <a:off x="15481870" y="23700070"/>
            <a:ext cx="5980092" cy="34563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1103</Words>
  <Application>Microsoft Office PowerPoint</Application>
  <PresentationFormat>Personalizado</PresentationFormat>
  <Paragraphs>94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PROTOCOLO DE ACTUACIÓN ANTE EXPOSICIÓN A MATERIAL BIOLÓGICO COMISIÓN DE INFECCIÓN HOSPITALARIA, PROFILAXIS Y POLÍTICA ANTIBIÓTICA - FEBRERO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ACTUACION ANTE EXPOSICION ACCIDENTAL A MATERIAL BIOLOGICO</dc:title>
  <dc:creator>uurg_medicos</dc:creator>
  <cp:lastModifiedBy>elena martinez</cp:lastModifiedBy>
  <cp:revision>111</cp:revision>
  <cp:lastPrinted>2023-02-19T17:07:37Z</cp:lastPrinted>
  <dcterms:created xsi:type="dcterms:W3CDTF">2007-08-12T15:33:51Z</dcterms:created>
  <dcterms:modified xsi:type="dcterms:W3CDTF">2023-04-04T15:21:56Z</dcterms:modified>
</cp:coreProperties>
</file>